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drawings/drawing4.xml" ContentType="application/vnd.openxmlformats-officedocument.drawingml.chartshapes+xml"/>
  <Override PartName="/ppt/charts/chart6.xml" ContentType="application/vnd.openxmlformats-officedocument.drawingml.chart+xml"/>
  <Override PartName="/ppt/drawings/drawing5.xml" ContentType="application/vnd.openxmlformats-officedocument.drawingml.chartshapes+xml"/>
  <Override PartName="/ppt/charts/chart7.xml" ContentType="application/vnd.openxmlformats-officedocument.drawingml.chart+xml"/>
  <Override PartName="/ppt/drawings/drawing6.xml" ContentType="application/vnd.openxmlformats-officedocument.drawingml.chartshapes+xml"/>
  <Override PartName="/ppt/charts/chart8.xml" ContentType="application/vnd.openxmlformats-officedocument.drawingml.chart+xml"/>
  <Override PartName="/ppt/drawings/drawing7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9.xml" ContentType="application/vnd.openxmlformats-officedocument.drawingml.chart+xml"/>
  <Override PartName="/ppt/notesSlides/notesSlide12.xml" ContentType="application/vnd.openxmlformats-officedocument.presentationml.notesSlide+xml"/>
  <Override PartName="/ppt/charts/chart10.xml" ContentType="application/vnd.openxmlformats-officedocument.drawingml.chart+xml"/>
  <Override PartName="/ppt/drawings/drawing8.xml" ContentType="application/vnd.openxmlformats-officedocument.drawingml.chartshapes+xml"/>
  <Override PartName="/ppt/notesSlides/notesSlide13.xml" ContentType="application/vnd.openxmlformats-officedocument.presentationml.notesSlide+xml"/>
  <Override PartName="/ppt/charts/chart11.xml" ContentType="application/vnd.openxmlformats-officedocument.drawingml.chart+xml"/>
  <Override PartName="/ppt/notesSlides/notesSlide14.xml" ContentType="application/vnd.openxmlformats-officedocument.presentationml.notesSlide+xml"/>
  <Override PartName="/ppt/charts/chart12.xml" ContentType="application/vnd.openxmlformats-officedocument.drawingml.chart+xml"/>
  <Override PartName="/ppt/notesSlides/notesSlide15.xml" ContentType="application/vnd.openxmlformats-officedocument.presentationml.notesSlide+xml"/>
  <Override PartName="/ppt/charts/chart13.xml" ContentType="application/vnd.openxmlformats-officedocument.drawingml.chart+xml"/>
  <Override PartName="/ppt/notesSlides/notesSlide16.xml" ContentType="application/vnd.openxmlformats-officedocument.presentationml.notesSlide+xml"/>
  <Override PartName="/ppt/charts/chart14.xml" ContentType="application/vnd.openxmlformats-officedocument.drawingml.chart+xml"/>
  <Override PartName="/ppt/notesSlides/notesSlide17.xml" ContentType="application/vnd.openxmlformats-officedocument.presentationml.notesSlide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drawings/drawing9.xml" ContentType="application/vnd.openxmlformats-officedocument.drawingml.chartshapes+xml"/>
  <Override PartName="/ppt/notesSlides/notesSlide18.xml" ContentType="application/vnd.openxmlformats-officedocument.presentationml.notesSlide+xml"/>
  <Override PartName="/ppt/charts/chart17.xml" ContentType="application/vnd.openxmlformats-officedocument.drawingml.char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1.xml" ContentType="application/vnd.openxmlformats-officedocument.presentationml.notesSlide+xml"/>
  <Override PartName="/ppt/charts/chart20.xml" ContentType="application/vnd.openxmlformats-officedocument.drawingml.chart+xml"/>
  <Override PartName="/ppt/notesSlides/notesSlide22.xml" ContentType="application/vnd.openxmlformats-officedocument.presentationml.notesSlide+xml"/>
  <Override PartName="/ppt/charts/chart21.xml" ContentType="application/vnd.openxmlformats-officedocument.drawingml.chart+xml"/>
  <Override PartName="/ppt/notesSlides/notesSlide23.xml" ContentType="application/vnd.openxmlformats-officedocument.presentationml.notesSlide+xml"/>
  <Override PartName="/ppt/charts/chart22.xml" ContentType="application/vnd.openxmlformats-officedocument.drawingml.chart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23.xml" ContentType="application/vnd.openxmlformats-officedocument.drawingml.chart+xml"/>
  <Override PartName="/ppt/notesSlides/notesSlide27.xml" ContentType="application/vnd.openxmlformats-officedocument.presentationml.notesSlide+xml"/>
  <Override PartName="/ppt/charts/chart24.xml" ContentType="application/vnd.openxmlformats-officedocument.drawingml.chart+xml"/>
  <Override PartName="/ppt/notesSlides/notesSlide28.xml" ContentType="application/vnd.openxmlformats-officedocument.presentationml.notesSlide+xml"/>
  <Override PartName="/ppt/charts/chart25.xml" ContentType="application/vnd.openxmlformats-officedocument.drawingml.chart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1.xml" ContentType="application/vnd.openxmlformats-officedocument.presentationml.notesSlide+xml"/>
  <Override PartName="/ppt/charts/chart26.xml" ContentType="application/vnd.openxmlformats-officedocument.drawingml.chart+xml"/>
  <Override PartName="/ppt/notesSlides/notesSlide32.xml" ContentType="application/vnd.openxmlformats-officedocument.presentationml.notesSlide+xml"/>
  <Override PartName="/ppt/charts/chart27.xml" ContentType="application/vnd.openxmlformats-officedocument.drawingml.chart+xml"/>
  <Override PartName="/ppt/notesSlides/notesSlide33.xml" ContentType="application/vnd.openxmlformats-officedocument.presentationml.notesSlide+xml"/>
  <Override PartName="/ppt/charts/chart28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31.xml" ContentType="application/vnd.openxmlformats-officedocument.drawingml.chart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6.xml" ContentType="application/vnd.openxmlformats-officedocument.presentationml.notesSlide+xml"/>
  <Override PartName="/ppt/charts/chart32.xml" ContentType="application/vnd.openxmlformats-officedocument.drawingml.chart+xml"/>
  <Override PartName="/ppt/notesSlides/notesSlide37.xml" ContentType="application/vnd.openxmlformats-officedocument.presentationml.notesSlide+xml"/>
  <Override PartName="/ppt/charts/chart33.xml" ContentType="application/vnd.openxmlformats-officedocument.drawingml.chart+xml"/>
  <Override PartName="/ppt/notesSlides/notesSlide38.xml" ContentType="application/vnd.openxmlformats-officedocument.presentationml.notesSlide+xml"/>
  <Override PartName="/ppt/charts/chart34.xml" ContentType="application/vnd.openxmlformats-officedocument.drawingml.chart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rts/chart35.xml" ContentType="application/vnd.openxmlformats-officedocument.drawingml.chart+xml"/>
  <Override PartName="/ppt/notesSlides/notesSlide41.xml" ContentType="application/vnd.openxmlformats-officedocument.presentationml.notesSlide+xml"/>
  <Override PartName="/ppt/charts/chart36.xml" ContentType="application/vnd.openxmlformats-officedocument.drawingml.chart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4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43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12" r:id="rId1"/>
    <p:sldMasterId id="2147483814" r:id="rId2"/>
    <p:sldMasterId id="2147488113" r:id="rId3"/>
  </p:sldMasterIdLst>
  <p:notesMasterIdLst>
    <p:notesMasterId r:id="rId92"/>
  </p:notesMasterIdLst>
  <p:handoutMasterIdLst>
    <p:handoutMasterId r:id="rId93"/>
  </p:handoutMasterIdLst>
  <p:sldIdLst>
    <p:sldId id="1021" r:id="rId4"/>
    <p:sldId id="911" r:id="rId5"/>
    <p:sldId id="913" r:id="rId6"/>
    <p:sldId id="938" r:id="rId7"/>
    <p:sldId id="977" r:id="rId8"/>
    <p:sldId id="919" r:id="rId9"/>
    <p:sldId id="912" r:id="rId10"/>
    <p:sldId id="939" r:id="rId11"/>
    <p:sldId id="917" r:id="rId12"/>
    <p:sldId id="1026" r:id="rId13"/>
    <p:sldId id="920" r:id="rId14"/>
    <p:sldId id="921" r:id="rId15"/>
    <p:sldId id="922" r:id="rId16"/>
    <p:sldId id="923" r:id="rId17"/>
    <p:sldId id="924" r:id="rId18"/>
    <p:sldId id="925" r:id="rId19"/>
    <p:sldId id="926" r:id="rId20"/>
    <p:sldId id="927" r:id="rId21"/>
    <p:sldId id="928" r:id="rId22"/>
    <p:sldId id="929" r:id="rId23"/>
    <p:sldId id="930" r:id="rId24"/>
    <p:sldId id="1025" r:id="rId25"/>
    <p:sldId id="1027" r:id="rId26"/>
    <p:sldId id="952" r:id="rId27"/>
    <p:sldId id="831" r:id="rId28"/>
    <p:sldId id="941" r:id="rId29"/>
    <p:sldId id="985" r:id="rId30"/>
    <p:sldId id="1028" r:id="rId31"/>
    <p:sldId id="1029" r:id="rId32"/>
    <p:sldId id="1030" r:id="rId33"/>
    <p:sldId id="1031" r:id="rId34"/>
    <p:sldId id="1032" r:id="rId35"/>
    <p:sldId id="1033" r:id="rId36"/>
    <p:sldId id="885" r:id="rId37"/>
    <p:sldId id="967" r:id="rId38"/>
    <p:sldId id="1034" r:id="rId39"/>
    <p:sldId id="1035" r:id="rId40"/>
    <p:sldId id="1036" r:id="rId41"/>
    <p:sldId id="1037" r:id="rId42"/>
    <p:sldId id="1038" r:id="rId43"/>
    <p:sldId id="1039" r:id="rId44"/>
    <p:sldId id="1040" r:id="rId45"/>
    <p:sldId id="1041" r:id="rId46"/>
    <p:sldId id="1042" r:id="rId47"/>
    <p:sldId id="1043" r:id="rId48"/>
    <p:sldId id="1044" r:id="rId49"/>
    <p:sldId id="1045" r:id="rId50"/>
    <p:sldId id="1046" r:id="rId51"/>
    <p:sldId id="1047" r:id="rId52"/>
    <p:sldId id="1048" r:id="rId53"/>
    <p:sldId id="1049" r:id="rId54"/>
    <p:sldId id="1050" r:id="rId55"/>
    <p:sldId id="1051" r:id="rId56"/>
    <p:sldId id="1052" r:id="rId57"/>
    <p:sldId id="969" r:id="rId58"/>
    <p:sldId id="1054" r:id="rId59"/>
    <p:sldId id="1055" r:id="rId60"/>
    <p:sldId id="1056" r:id="rId61"/>
    <p:sldId id="1057" r:id="rId62"/>
    <p:sldId id="1058" r:id="rId63"/>
    <p:sldId id="1016" r:id="rId64"/>
    <p:sldId id="933" r:id="rId65"/>
    <p:sldId id="1017" r:id="rId66"/>
    <p:sldId id="935" r:id="rId67"/>
    <p:sldId id="973" r:id="rId68"/>
    <p:sldId id="835" r:id="rId69"/>
    <p:sldId id="739" r:id="rId70"/>
    <p:sldId id="840" r:id="rId71"/>
    <p:sldId id="740" r:id="rId72"/>
    <p:sldId id="1022" r:id="rId73"/>
    <p:sldId id="960" r:id="rId74"/>
    <p:sldId id="961" r:id="rId75"/>
    <p:sldId id="974" r:id="rId76"/>
    <p:sldId id="847" r:id="rId77"/>
    <p:sldId id="742" r:id="rId78"/>
    <p:sldId id="849" r:id="rId79"/>
    <p:sldId id="745" r:id="rId80"/>
    <p:sldId id="850" r:id="rId81"/>
    <p:sldId id="748" r:id="rId82"/>
    <p:sldId id="851" r:id="rId83"/>
    <p:sldId id="757" r:id="rId84"/>
    <p:sldId id="752" r:id="rId85"/>
    <p:sldId id="879" r:id="rId86"/>
    <p:sldId id="950" r:id="rId87"/>
    <p:sldId id="951" r:id="rId88"/>
    <p:sldId id="983" r:id="rId89"/>
    <p:sldId id="984" r:id="rId90"/>
    <p:sldId id="696" r:id="rId91"/>
  </p:sldIdLst>
  <p:sldSz cx="9144000" cy="6858000" type="screen4x3"/>
  <p:notesSz cx="6797675" cy="9929813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CC66"/>
    <a:srgbClr val="CC0066"/>
    <a:srgbClr val="FF3399"/>
    <a:srgbClr val="3D7293"/>
    <a:srgbClr val="9933FF"/>
    <a:srgbClr val="33CC33"/>
    <a:srgbClr val="9999FF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413" autoAdjust="0"/>
    <p:restoredTop sz="90833" autoAdjust="0"/>
  </p:normalViewPr>
  <p:slideViewPr>
    <p:cSldViewPr>
      <p:cViewPr>
        <p:scale>
          <a:sx n="81" d="100"/>
          <a:sy n="81" d="100"/>
        </p:scale>
        <p:origin x="-2484" y="-6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97" Type="http://schemas.openxmlformats.org/officeDocument/2006/relationships/tableStyles" Target="tableStyle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viewProps" Target="view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Microsoft_Excel_Worksheet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8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9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1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2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3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4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5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6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8.0274934140086879E-2"/>
          <c:y val="7.8372134352230324E-2"/>
          <c:w val="0.86196671044334061"/>
          <c:h val="0.699525356557604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доходов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dLbl>
              <c:idx val="0"/>
              <c:layout>
                <c:manualLayout>
                  <c:x val="-5.928121526491293E-3"/>
                  <c:y val="0.3197925230980144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7AF-4841-A2EF-4C30C6B3B674}"/>
                </c:ext>
              </c:extLst>
            </c:dLbl>
            <c:dLbl>
              <c:idx val="1"/>
              <c:layout>
                <c:manualLayout>
                  <c:x val="-1.4820303816228233E-3"/>
                  <c:y val="0.4005007689031147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411-4613-83E7-9A2F96C0A6FE}"/>
                </c:ext>
              </c:extLst>
            </c:dLbl>
            <c:dLbl>
              <c:idx val="2"/>
              <c:layout>
                <c:manualLayout>
                  <c:x val="2.9640607632456465E-3"/>
                  <c:y val="0.3873357848833235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411-4613-83E7-9A2F96C0A6FE}"/>
                </c:ext>
              </c:extLst>
            </c:dLbl>
            <c:dLbl>
              <c:idx val="3"/>
              <c:layout>
                <c:manualLayout>
                  <c:x val="5.928121526491293E-3"/>
                  <c:y val="0.3153368559446398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411-4613-83E7-9A2F96C0A6FE}"/>
                </c:ext>
              </c:extLst>
            </c:dLbl>
            <c:dLbl>
              <c:idx val="4"/>
              <c:layout>
                <c:manualLayout>
                  <c:x val="-1.4820303816228233E-3"/>
                  <c:y val="0.3106655009978273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411-4613-83E7-9A2F96C0A6FE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 i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2021 год</c:v>
                  </c:pt>
                  <c:pt idx="1">
                    <c:v>2021 год</c:v>
                  </c:pt>
                  <c:pt idx="2">
                    <c:v>2022 год</c:v>
                  </c:pt>
                  <c:pt idx="3">
                    <c:v>2023 год</c:v>
                  </c:pt>
                  <c:pt idx="4">
                    <c:v>2024 год</c:v>
                  </c:pt>
                </c:lvl>
                <c:lvl>
                  <c:pt idx="0">
                    <c:v>первоначальный бюджет</c:v>
                  </c:pt>
                  <c:pt idx="1">
                    <c:v>уточненный бюджет</c:v>
                  </c:pt>
                  <c:pt idx="2">
                    <c:v>утвержденный бюджет</c:v>
                  </c:pt>
                </c:lvl>
              </c:multiLvlStrCache>
            </c:multiLvl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4479.8</c:v>
                </c:pt>
                <c:pt idx="1">
                  <c:v>4997.3999999999996</c:v>
                </c:pt>
                <c:pt idx="2">
                  <c:v>5040.6000000000004</c:v>
                </c:pt>
                <c:pt idx="3">
                  <c:v>4453.1000000000004</c:v>
                </c:pt>
                <c:pt idx="4">
                  <c:v>4418.5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411-4613-83E7-9A2F96C0A6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77786112"/>
        <c:axId val="78193792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5.0016645959862757E-2"/>
                  <c:y val="-7.48251786364337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411-4613-83E7-9A2F96C0A6FE}"/>
                </c:ext>
              </c:extLst>
            </c:dLbl>
            <c:dLbl>
              <c:idx val="1"/>
              <c:layout>
                <c:manualLayout>
                  <c:x val="-4.2606389651460297E-2"/>
                  <c:y val="-8.206812045447196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411-4613-83E7-9A2F96C0A6FE}"/>
                </c:ext>
              </c:extLst>
            </c:dLbl>
            <c:dLbl>
              <c:idx val="2"/>
              <c:layout>
                <c:manualLayout>
                  <c:x val="-3.8160998678425664E-2"/>
                  <c:y val="-0.1549445558686717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411-4613-83E7-9A2F96C0A6FE}"/>
                </c:ext>
              </c:extLst>
            </c:dLbl>
            <c:dLbl>
              <c:idx val="3"/>
              <c:layout>
                <c:manualLayout>
                  <c:x val="-4.2606856432682853E-2"/>
                  <c:y val="-0.1430090356694230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411-4613-83E7-9A2F96C0A6FE}"/>
                </c:ext>
              </c:extLst>
            </c:dLbl>
            <c:dLbl>
              <c:idx val="4"/>
              <c:layout>
                <c:manualLayout>
                  <c:x val="-3.8901780478625796E-2"/>
                  <c:y val="-7.20703185604553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411-4613-83E7-9A2F96C0A6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2021 год</c:v>
                  </c:pt>
                  <c:pt idx="1">
                    <c:v>2021 год</c:v>
                  </c:pt>
                  <c:pt idx="2">
                    <c:v>2022 год</c:v>
                  </c:pt>
                  <c:pt idx="3">
                    <c:v>2023 год</c:v>
                  </c:pt>
                  <c:pt idx="4">
                    <c:v>2024 год</c:v>
                  </c:pt>
                </c:lvl>
                <c:lvl>
                  <c:pt idx="0">
                    <c:v>первоначальный бюджет</c:v>
                  </c:pt>
                  <c:pt idx="1">
                    <c:v>уточненный бюджет</c:v>
                  </c:pt>
                  <c:pt idx="2">
                    <c:v>утвержденный бюджет</c:v>
                  </c:pt>
                </c:lvl>
              </c:multiLvlStrCache>
            </c:multiLvl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100</c:v>
                </c:pt>
                <c:pt idx="1">
                  <c:v>111.5540872360373</c:v>
                </c:pt>
                <c:pt idx="2">
                  <c:v>100.86444951374716</c:v>
                </c:pt>
                <c:pt idx="3">
                  <c:v>88.34464151093124</c:v>
                </c:pt>
                <c:pt idx="4">
                  <c:v>99.223013181828378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A-7411-4613-83E7-9A2F96C0A6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5647488"/>
        <c:axId val="105706240"/>
      </c:lineChart>
      <c:catAx>
        <c:axId val="777861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394" b="1"/>
            </a:pPr>
            <a:endParaRPr lang="ru-RU"/>
          </a:p>
        </c:txPr>
        <c:crossAx val="78193792"/>
        <c:crosses val="autoZero"/>
        <c:auto val="1"/>
        <c:lblAlgn val="ctr"/>
        <c:lblOffset val="100"/>
        <c:noMultiLvlLbl val="0"/>
      </c:catAx>
      <c:valAx>
        <c:axId val="78193792"/>
        <c:scaling>
          <c:orientation val="minMax"/>
          <c:max val="5500"/>
          <c:min val="0"/>
        </c:scaling>
        <c:delete val="0"/>
        <c:axPos val="l"/>
        <c:majorGridlines>
          <c:spPr>
            <a:ln w="6320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594"/>
            </a:pPr>
            <a:endParaRPr lang="ru-RU"/>
          </a:p>
        </c:txPr>
        <c:crossAx val="77786112"/>
        <c:crosses val="autoZero"/>
        <c:crossBetween val="between"/>
        <c:majorUnit val="500"/>
      </c:valAx>
      <c:catAx>
        <c:axId val="1056474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5706240"/>
        <c:crosses val="autoZero"/>
        <c:auto val="1"/>
        <c:lblAlgn val="ctr"/>
        <c:lblOffset val="100"/>
        <c:noMultiLvlLbl val="0"/>
      </c:catAx>
      <c:valAx>
        <c:axId val="105706240"/>
        <c:scaling>
          <c:orientation val="minMax"/>
          <c:max val="130"/>
          <c:min val="0"/>
        </c:scaling>
        <c:delete val="0"/>
        <c:axPos val="r"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594"/>
            </a:pPr>
            <a:endParaRPr lang="ru-RU"/>
          </a:p>
        </c:txPr>
        <c:crossAx val="105647488"/>
        <c:crosses val="max"/>
        <c:crossBetween val="between"/>
      </c:valAx>
      <c:spPr>
        <a:noFill/>
        <a:ln w="25387">
          <a:noFill/>
        </a:ln>
      </c:spPr>
    </c:plotArea>
    <c:plotVisOnly val="1"/>
    <c:dispBlanksAs val="gap"/>
    <c:showDLblsOverMax val="0"/>
  </c:chart>
  <c:txPr>
    <a:bodyPr/>
    <a:lstStyle/>
    <a:p>
      <a:pPr>
        <a:defRPr sz="179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7.3850942134169373E-2"/>
          <c:y val="0.14455863105828587"/>
          <c:w val="0.86196671044334061"/>
          <c:h val="0.446631146106736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доходов 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dLbl>
              <c:idx val="0"/>
              <c:layout>
                <c:manualLayout>
                  <c:x val="-1.4812890995393373E-3"/>
                  <c:y val="0.1823231416964974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9635115885553848E-3"/>
                  <c:y val="0.2618128400633821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4816391205931037E-3"/>
                  <c:y val="0.203896808283074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9635115885553848E-3"/>
                  <c:y val="0.2443228346456692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8.1671579212156273E-7"/>
                  <c:y val="0.1956960534145987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" sourceLinked="0"/>
            <c:txPr>
              <a:bodyPr/>
              <a:lstStyle/>
              <a:p>
                <a:pPr>
                  <a:defRPr sz="1600" b="1" i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Лист1!$A$2:$B$6</c:f>
              <c:multiLvlStrCache>
                <c:ptCount val="5"/>
                <c:lvl>
                  <c:pt idx="0">
                    <c:v>2021 год</c:v>
                  </c:pt>
                  <c:pt idx="1">
                    <c:v>2021 год</c:v>
                  </c:pt>
                  <c:pt idx="2">
                    <c:v>2022 год</c:v>
                  </c:pt>
                  <c:pt idx="3">
                    <c:v>2023 год</c:v>
                  </c:pt>
                  <c:pt idx="4">
                    <c:v>2024 год</c:v>
                  </c:pt>
                </c:lvl>
                <c:lvl>
                  <c:pt idx="0">
                    <c:v>первоначальный бюджет</c:v>
                  </c:pt>
                  <c:pt idx="1">
                    <c:v>уточненный бюджет</c:v>
                  </c:pt>
                  <c:pt idx="2">
                    <c:v>увержденный бюджет</c:v>
                  </c:pt>
                </c:lvl>
              </c:multiLvlStrCache>
            </c:multiLvl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1174.3520000000001</c:v>
                </c:pt>
                <c:pt idx="1">
                  <c:v>1332.5</c:v>
                </c:pt>
                <c:pt idx="2">
                  <c:v>1196.9870000000001</c:v>
                </c:pt>
                <c:pt idx="3">
                  <c:v>1342.779</c:v>
                </c:pt>
                <c:pt idx="4">
                  <c:v>1219.1099999999999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235733376"/>
        <c:axId val="235734912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5.001684184637039E-2"/>
                  <c:y val="-8.914400616390731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100,0</a:t>
                    </a:r>
                    <a:r>
                      <a:rPr lang="ru-RU" dirty="0" smtClean="0"/>
                      <a:t> </a:t>
                    </a:r>
                    <a:endParaRPr lang="en-US" dirty="0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1874423631930884E-2"/>
                  <c:y val="-6.66015748031496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5570641074060607E-2"/>
                  <c:y val="-9.61677701777276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8534852704723526E-2"/>
                  <c:y val="-6.176255604994743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4.8534852704723415E-2"/>
                  <c:y val="-6.289421757841129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Лист1!$A$2:$B$6</c:f>
              <c:multiLvlStrCache>
                <c:ptCount val="5"/>
                <c:lvl>
                  <c:pt idx="0">
                    <c:v>2021 год</c:v>
                  </c:pt>
                  <c:pt idx="1">
                    <c:v>2021 год</c:v>
                  </c:pt>
                  <c:pt idx="2">
                    <c:v>2022 год</c:v>
                  </c:pt>
                  <c:pt idx="3">
                    <c:v>2023 год</c:v>
                  </c:pt>
                  <c:pt idx="4">
                    <c:v>2024 год</c:v>
                  </c:pt>
                </c:lvl>
                <c:lvl>
                  <c:pt idx="0">
                    <c:v>первоначальный бюджет</c:v>
                  </c:pt>
                  <c:pt idx="1">
                    <c:v>уточненный бюджет</c:v>
                  </c:pt>
                  <c:pt idx="2">
                    <c:v>увержденный бюджет</c:v>
                  </c:pt>
                </c:lvl>
              </c:multiLvlStrCache>
            </c:multiLvl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100</c:v>
                </c:pt>
                <c:pt idx="1">
                  <c:v>113.46683106938976</c:v>
                </c:pt>
                <c:pt idx="2">
                  <c:v>89.830168855534723</c:v>
                </c:pt>
                <c:pt idx="3">
                  <c:v>112.17991507008847</c:v>
                </c:pt>
                <c:pt idx="4">
                  <c:v>90.790070443460905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5736448"/>
        <c:axId val="235750528"/>
      </c:lineChart>
      <c:catAx>
        <c:axId val="2357333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15" b="1" normalizeH="0" baseline="0"/>
            </a:pPr>
            <a:endParaRPr lang="ru-RU"/>
          </a:p>
        </c:txPr>
        <c:crossAx val="235734912"/>
        <c:crosses val="autoZero"/>
        <c:auto val="1"/>
        <c:lblAlgn val="ctr"/>
        <c:lblOffset val="100"/>
        <c:noMultiLvlLbl val="0"/>
      </c:catAx>
      <c:valAx>
        <c:axId val="235734912"/>
        <c:scaling>
          <c:orientation val="minMax"/>
          <c:max val="1400"/>
          <c:min val="0"/>
        </c:scaling>
        <c:delete val="0"/>
        <c:axPos val="l"/>
        <c:majorGridlines>
          <c:spPr>
            <a:ln w="5498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crossAx val="235733376"/>
        <c:crosses val="autoZero"/>
        <c:crossBetween val="between"/>
      </c:valAx>
      <c:catAx>
        <c:axId val="235736448"/>
        <c:scaling>
          <c:orientation val="minMax"/>
        </c:scaling>
        <c:delete val="1"/>
        <c:axPos val="b"/>
        <c:majorTickMark val="out"/>
        <c:minorTickMark val="none"/>
        <c:tickLblPos val="nextTo"/>
        <c:crossAx val="235750528"/>
        <c:crosses val="autoZero"/>
        <c:auto val="1"/>
        <c:lblAlgn val="ctr"/>
        <c:lblOffset val="100"/>
        <c:noMultiLvlLbl val="0"/>
      </c:catAx>
      <c:valAx>
        <c:axId val="235750528"/>
        <c:scaling>
          <c:orientation val="minMax"/>
          <c:max val="120"/>
          <c:min val="0"/>
        </c:scaling>
        <c:delete val="0"/>
        <c:axPos val="r"/>
        <c:numFmt formatCode="0" sourceLinked="0"/>
        <c:majorTickMark val="out"/>
        <c:minorTickMark val="none"/>
        <c:tickLblPos val="nextTo"/>
        <c:crossAx val="235736448"/>
        <c:crosses val="max"/>
        <c:crossBetween val="between"/>
        <c:majorUnit val="30"/>
      </c:valAx>
      <c:spPr>
        <a:noFill/>
        <a:ln w="21984">
          <a:noFill/>
        </a:ln>
      </c:spPr>
    </c:plotArea>
    <c:plotVisOnly val="1"/>
    <c:dispBlanksAs val="gap"/>
    <c:showDLblsOverMax val="0"/>
  </c:chart>
  <c:txPr>
    <a:bodyPr/>
    <a:lstStyle/>
    <a:p>
      <a:pPr>
        <a:defRPr sz="1559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6.7173785566541119E-2"/>
          <c:y val="0.21795091880527248"/>
          <c:w val="0.86196671044334061"/>
          <c:h val="0.564654803880376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доходов 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dLbl>
              <c:idx val="0"/>
              <c:layout>
                <c:manualLayout>
                  <c:x val="-4.4460911448684698E-3"/>
                  <c:y val="0.2643866891881547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0.2630192742433443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4820303816228233E-3"/>
                  <c:y val="0.2880693607401472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4820303816228233E-3"/>
                  <c:y val="0.3095601675843662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5.928238221796933E-3"/>
                  <c:y val="0.3298582881287603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sz="1998" b="1" i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Лист1!$A$2:$B$6</c:f>
              <c:multiLvlStrCache>
                <c:ptCount val="5"/>
                <c:lvl>
                  <c:pt idx="0">
                    <c:v>2021 год</c:v>
                  </c:pt>
                  <c:pt idx="1">
                    <c:v>2021 год</c:v>
                  </c:pt>
                  <c:pt idx="2">
                    <c:v>2022год</c:v>
                  </c:pt>
                  <c:pt idx="3">
                    <c:v>2023 год</c:v>
                  </c:pt>
                  <c:pt idx="4">
                    <c:v>2024 год</c:v>
                  </c:pt>
                </c:lvl>
                <c:lvl>
                  <c:pt idx="0">
                    <c:v>первоначальный бюджет</c:v>
                  </c:pt>
                  <c:pt idx="1">
                    <c:v>уточненный бюджет</c:v>
                  </c:pt>
                  <c:pt idx="2">
                    <c:v>утвержденный бюджет</c:v>
                  </c:pt>
                </c:lvl>
              </c:multiLvlStrCache>
            </c:multiLvlStr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10.606999999999999</c:v>
                </c:pt>
                <c:pt idx="1">
                  <c:v>10.606999999999999</c:v>
                </c:pt>
                <c:pt idx="2">
                  <c:v>11.218999999999999</c:v>
                </c:pt>
                <c:pt idx="3">
                  <c:v>11.73</c:v>
                </c:pt>
                <c:pt idx="4">
                  <c:v>12.202999999999999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298699008"/>
        <c:axId val="298995712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5.1498620654969803E-2"/>
                  <c:y val="-5.811781314872654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4088747179434583E-2"/>
                  <c:y val="-7.48251926986684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6678968296802839E-2"/>
                  <c:y val="-7.03825761248411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Лист1!$A$2:$B$6</c:f>
              <c:multiLvlStrCache>
                <c:ptCount val="5"/>
                <c:lvl>
                  <c:pt idx="0">
                    <c:v>2021 год</c:v>
                  </c:pt>
                  <c:pt idx="1">
                    <c:v>2021 год</c:v>
                  </c:pt>
                  <c:pt idx="2">
                    <c:v>2022год</c:v>
                  </c:pt>
                  <c:pt idx="3">
                    <c:v>2023 год</c:v>
                  </c:pt>
                  <c:pt idx="4">
                    <c:v>2024 год</c:v>
                  </c:pt>
                </c:lvl>
                <c:lvl>
                  <c:pt idx="0">
                    <c:v>первоначальный бюджет</c:v>
                  </c:pt>
                  <c:pt idx="1">
                    <c:v>уточненный бюджет</c:v>
                  </c:pt>
                  <c:pt idx="2">
                    <c:v>утвержденный бюджет</c:v>
                  </c:pt>
                </c:lvl>
              </c:multiLvlStrCache>
            </c:multiLvl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100</c:v>
                </c:pt>
                <c:pt idx="1">
                  <c:v>100</c:v>
                </c:pt>
                <c:pt idx="2">
                  <c:v>105.76977467710003</c:v>
                </c:pt>
                <c:pt idx="3">
                  <c:v>104.55477315268742</c:v>
                </c:pt>
                <c:pt idx="4">
                  <c:v>104.0323955669224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98997248"/>
        <c:axId val="298998784"/>
      </c:lineChart>
      <c:catAx>
        <c:axId val="2986990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92" b="1" normalizeH="0" baseline="0"/>
            </a:pPr>
            <a:endParaRPr lang="ru-RU"/>
          </a:p>
        </c:txPr>
        <c:crossAx val="298995712"/>
        <c:crosses val="autoZero"/>
        <c:auto val="1"/>
        <c:lblAlgn val="ctr"/>
        <c:lblOffset val="100"/>
        <c:noMultiLvlLbl val="0"/>
      </c:catAx>
      <c:valAx>
        <c:axId val="298995712"/>
        <c:scaling>
          <c:orientation val="minMax"/>
          <c:max val="14"/>
          <c:min val="0"/>
        </c:scaling>
        <c:delete val="0"/>
        <c:axPos val="l"/>
        <c:majorGridlines>
          <c:spPr>
            <a:ln w="6302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crossAx val="298699008"/>
        <c:crosses val="autoZero"/>
        <c:crossBetween val="between"/>
      </c:valAx>
      <c:catAx>
        <c:axId val="298997248"/>
        <c:scaling>
          <c:orientation val="minMax"/>
        </c:scaling>
        <c:delete val="1"/>
        <c:axPos val="b"/>
        <c:majorTickMark val="out"/>
        <c:minorTickMark val="none"/>
        <c:tickLblPos val="nextTo"/>
        <c:crossAx val="298998784"/>
        <c:crosses val="autoZero"/>
        <c:auto val="1"/>
        <c:lblAlgn val="ctr"/>
        <c:lblOffset val="100"/>
        <c:noMultiLvlLbl val="0"/>
      </c:catAx>
      <c:valAx>
        <c:axId val="298998784"/>
        <c:scaling>
          <c:orientation val="minMax"/>
          <c:max val="120"/>
          <c:min val="0"/>
        </c:scaling>
        <c:delete val="0"/>
        <c:axPos val="r"/>
        <c:numFmt formatCode="0" sourceLinked="0"/>
        <c:majorTickMark val="out"/>
        <c:minorTickMark val="none"/>
        <c:tickLblPos val="nextTo"/>
        <c:crossAx val="298997248"/>
        <c:crosses val="max"/>
        <c:crossBetween val="between"/>
      </c:valAx>
      <c:spPr>
        <a:noFill/>
        <a:ln w="25377">
          <a:noFill/>
        </a:ln>
      </c:spPr>
    </c:plotArea>
    <c:plotVisOnly val="1"/>
    <c:dispBlanksAs val="gap"/>
    <c:showDLblsOverMax val="0"/>
  </c:chart>
  <c:txPr>
    <a:bodyPr/>
    <a:lstStyle/>
    <a:p>
      <a:pPr>
        <a:defRPr sz="1784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6.8158487798850712E-2"/>
          <c:y val="0.11624901927692528"/>
          <c:w val="0.85141465818668594"/>
          <c:h val="0.642001615535941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доходов 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dLbl>
              <c:idx val="0"/>
              <c:layout>
                <c:manualLayout>
                  <c:x val="-4.2853080231772776E-3"/>
                  <c:y val="0.149980310387312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75C-4DE6-AEBD-66CD5C6A60E7}"/>
                </c:ext>
              </c:extLst>
            </c:dLbl>
            <c:dLbl>
              <c:idx val="1"/>
              <c:layout>
                <c:manualLayout>
                  <c:x val="1.379039138317159E-3"/>
                  <c:y val="0.34359125652366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75C-4DE6-AEBD-66CD5C6A60E7}"/>
                </c:ext>
              </c:extLst>
            </c:dLbl>
            <c:dLbl>
              <c:idx val="2"/>
              <c:layout>
                <c:manualLayout>
                  <c:x val="4.2324304148448335E-3"/>
                  <c:y val="0.4308525280217329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75C-4DE6-AEBD-66CD5C6A60E7}"/>
                </c:ext>
              </c:extLst>
            </c:dLbl>
            <c:dLbl>
              <c:idx val="3"/>
              <c:layout>
                <c:manualLayout>
                  <c:x val="2.8216202765632219E-3"/>
                  <c:y val="0.488117737442342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75C-4DE6-AEBD-66CD5C6A60E7}"/>
                </c:ext>
              </c:extLst>
            </c:dLbl>
            <c:dLbl>
              <c:idx val="4"/>
              <c:layout>
                <c:manualLayout>
                  <c:x val="-7.0646039955920515E-3"/>
                  <c:y val="0.507206140582546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75C-4DE6-AEBD-66CD5C6A60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2021 год</c:v>
                  </c:pt>
                  <c:pt idx="1">
                    <c:v>2021 год</c:v>
                  </c:pt>
                  <c:pt idx="2">
                    <c:v>2022 год</c:v>
                  </c:pt>
                  <c:pt idx="3">
                    <c:v>2023 год</c:v>
                  </c:pt>
                  <c:pt idx="4">
                    <c:v>2024 год</c:v>
                  </c:pt>
                </c:lvl>
                <c:lvl>
                  <c:pt idx="0">
                    <c:v>первоначальный бюджет</c:v>
                  </c:pt>
                  <c:pt idx="1">
                    <c:v>уточненный бюджет</c:v>
                  </c:pt>
                  <c:pt idx="2">
                    <c:v>утвержденный бюджет</c:v>
                  </c:pt>
                </c:lvl>
              </c:multiLvlStrCache>
            </c:multiLvl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5.1079999999999997</c:v>
                </c:pt>
                <c:pt idx="1">
                  <c:v>10.5</c:v>
                </c:pt>
                <c:pt idx="2">
                  <c:v>13</c:v>
                </c:pt>
                <c:pt idx="3">
                  <c:v>14.52</c:v>
                </c:pt>
                <c:pt idx="4">
                  <c:v>15.1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8130-4D53-AEAC-2044A0BE67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298789888"/>
        <c:axId val="298816256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square"/>
            <c:size val="13"/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4.3961427028546336E-2"/>
                  <c:y val="-8.4370736474169844E-2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130-4D53-AEAC-2044A0BE6709}"/>
                </c:ext>
              </c:extLst>
            </c:dLbl>
            <c:dLbl>
              <c:idx val="1"/>
              <c:layout>
                <c:manualLayout>
                  <c:x val="-4.9267045252568344E-2"/>
                  <c:y val="-5.598806856709005E-2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130-4D53-AEAC-2044A0BE6709}"/>
                </c:ext>
              </c:extLst>
            </c:dLbl>
            <c:dLbl>
              <c:idx val="2"/>
              <c:layout>
                <c:manualLayout>
                  <c:x val="-4.953876506345313E-2"/>
                  <c:y val="-9.7666061592200426E-2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130-4D53-AEAC-2044A0BE6709}"/>
                </c:ext>
              </c:extLst>
            </c:dLbl>
            <c:dLbl>
              <c:idx val="3"/>
              <c:layout>
                <c:manualLayout>
                  <c:x val="-4.4347983541288973E-2"/>
                  <c:y val="-0.15014800490758765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130-4D53-AEAC-2044A0BE6709}"/>
                </c:ext>
              </c:extLst>
            </c:dLbl>
            <c:dLbl>
              <c:idx val="4"/>
              <c:layout>
                <c:manualLayout>
                  <c:x val="-3.8643089474245391E-2"/>
                  <c:y val="-0.17538957305103969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130-4D53-AEAC-2044A0BE670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2021 год</c:v>
                  </c:pt>
                  <c:pt idx="1">
                    <c:v>2021 год</c:v>
                  </c:pt>
                  <c:pt idx="2">
                    <c:v>2022 год</c:v>
                  </c:pt>
                  <c:pt idx="3">
                    <c:v>2023 год</c:v>
                  </c:pt>
                  <c:pt idx="4">
                    <c:v>2024 год</c:v>
                  </c:pt>
                </c:lvl>
                <c:lvl>
                  <c:pt idx="0">
                    <c:v>первоначальный бюджет</c:v>
                  </c:pt>
                  <c:pt idx="1">
                    <c:v>уточненный бюджет</c:v>
                  </c:pt>
                  <c:pt idx="2">
                    <c:v>утвержденный бюджет</c:v>
                  </c:pt>
                </c:lvl>
              </c:multiLvlStrCache>
            </c:multiLvl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100</c:v>
                </c:pt>
                <c:pt idx="1">
                  <c:v>205.55990602975726</c:v>
                </c:pt>
                <c:pt idx="2">
                  <c:v>123.80952380952381</c:v>
                </c:pt>
                <c:pt idx="3">
                  <c:v>111.69230769230769</c:v>
                </c:pt>
                <c:pt idx="4">
                  <c:v>103.99449035812671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9-8130-4D53-AEAC-2044A0BE67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98817792"/>
        <c:axId val="298819584"/>
      </c:lineChart>
      <c:catAx>
        <c:axId val="2987898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40" b="1" normalizeH="0" baseline="0"/>
            </a:pPr>
            <a:endParaRPr lang="ru-RU"/>
          </a:p>
        </c:txPr>
        <c:crossAx val="298816256"/>
        <c:crosses val="autoZero"/>
        <c:auto val="1"/>
        <c:lblAlgn val="ctr"/>
        <c:lblOffset val="100"/>
        <c:noMultiLvlLbl val="0"/>
      </c:catAx>
      <c:valAx>
        <c:axId val="298816256"/>
        <c:scaling>
          <c:orientation val="minMax"/>
          <c:max val="16"/>
          <c:min val="0"/>
        </c:scaling>
        <c:delete val="0"/>
        <c:axPos val="l"/>
        <c:majorGridlines>
          <c:spPr>
            <a:ln w="6532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298789888"/>
        <c:crosses val="autoZero"/>
        <c:crossBetween val="between"/>
        <c:majorUnit val="1"/>
        <c:minorUnit val="1"/>
      </c:valAx>
      <c:catAx>
        <c:axId val="2988177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98819584"/>
        <c:crosses val="autoZero"/>
        <c:auto val="1"/>
        <c:lblAlgn val="ctr"/>
        <c:lblOffset val="100"/>
        <c:noMultiLvlLbl val="0"/>
      </c:catAx>
      <c:valAx>
        <c:axId val="298819584"/>
        <c:scaling>
          <c:orientation val="minMax"/>
          <c:max val="210"/>
          <c:min val="0"/>
        </c:scaling>
        <c:delete val="0"/>
        <c:axPos val="r"/>
        <c:numFmt formatCode="0" sourceLinked="0"/>
        <c:majorTickMark val="out"/>
        <c:minorTickMark val="none"/>
        <c:tickLblPos val="nextTo"/>
        <c:crossAx val="298817792"/>
        <c:crosses val="max"/>
        <c:crossBetween val="between"/>
      </c:valAx>
      <c:spPr>
        <a:noFill/>
        <a:ln w="26225">
          <a:noFill/>
        </a:ln>
      </c:spPr>
    </c:plotArea>
    <c:plotVisOnly val="1"/>
    <c:dispBlanksAs val="gap"/>
    <c:showDLblsOverMax val="0"/>
  </c:chart>
  <c:txPr>
    <a:bodyPr/>
    <a:lstStyle/>
    <a:p>
      <a:pPr>
        <a:defRPr sz="185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7.0138011519027571E-2"/>
          <c:y val="0.14795744336171232"/>
          <c:w val="0.86196671044334061"/>
          <c:h val="0.625943358666513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доходов 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dLbl>
              <c:idx val="0"/>
              <c:layout>
                <c:manualLayout>
                  <c:x val="2.963944067940007E-3"/>
                  <c:y val="0.3364632360584417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0.3508199331796831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963944067940007E-3"/>
                  <c:y val="0.4241541954107225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7.4101519081141163E-3"/>
                  <c:y val="0.4420284391482530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4.4463245354797488E-3"/>
                  <c:y val="0.4609029569307128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b="1" i="0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Лист1!$A$2:$B$6</c:f>
              <c:multiLvlStrCache>
                <c:ptCount val="5"/>
                <c:lvl>
                  <c:pt idx="0">
                    <c:v>2021 год</c:v>
                  </c:pt>
                  <c:pt idx="1">
                    <c:v>2021 год</c:v>
                  </c:pt>
                  <c:pt idx="2">
                    <c:v>2022 год</c:v>
                  </c:pt>
                  <c:pt idx="3">
                    <c:v>2023 год</c:v>
                  </c:pt>
                  <c:pt idx="4">
                    <c:v>2024 год</c:v>
                  </c:pt>
                </c:lvl>
                <c:lvl>
                  <c:pt idx="0">
                    <c:v>первоначальный бюджет</c:v>
                  </c:pt>
                  <c:pt idx="1">
                    <c:v>уточненный бюджет</c:v>
                  </c:pt>
                  <c:pt idx="2">
                    <c:v>утвержденный бюджет</c:v>
                  </c:pt>
                </c:lvl>
              </c:multiLvlStrCache>
            </c:multiLvlStr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188</c:v>
                </c:pt>
                <c:pt idx="1">
                  <c:v>188</c:v>
                </c:pt>
                <c:pt idx="2">
                  <c:v>222.10599999999999</c:v>
                </c:pt>
                <c:pt idx="3">
                  <c:v>228.76900000000001</c:v>
                </c:pt>
                <c:pt idx="4">
                  <c:v>235.63200000000001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298484480"/>
        <c:axId val="298486016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4.2606772484327537E-2"/>
                  <c:y val="-7.48253665709265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7793683917202137E-2"/>
                  <c:y val="-7.48251786364337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4088770119000038E-2"/>
                  <c:y val="-9.78097114847746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8534627873257227E-2"/>
                  <c:y val="-0.1524339231029526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4.5570838565462388E-2"/>
                  <c:y val="-0.1098595106398551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Лист1!$A$2:$B$6</c:f>
              <c:multiLvlStrCache>
                <c:ptCount val="5"/>
                <c:lvl>
                  <c:pt idx="0">
                    <c:v>2021 год</c:v>
                  </c:pt>
                  <c:pt idx="1">
                    <c:v>2021 год</c:v>
                  </c:pt>
                  <c:pt idx="2">
                    <c:v>2022 год</c:v>
                  </c:pt>
                  <c:pt idx="3">
                    <c:v>2023 год</c:v>
                  </c:pt>
                  <c:pt idx="4">
                    <c:v>2024 год</c:v>
                  </c:pt>
                </c:lvl>
                <c:lvl>
                  <c:pt idx="0">
                    <c:v>первоначальный бюджет</c:v>
                  </c:pt>
                  <c:pt idx="1">
                    <c:v>уточненный бюджет</c:v>
                  </c:pt>
                  <c:pt idx="2">
                    <c:v>утвержденный бюджет</c:v>
                  </c:pt>
                </c:lvl>
              </c:multiLvlStrCache>
            </c:multiLvl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100</c:v>
                </c:pt>
                <c:pt idx="1">
                  <c:v>100</c:v>
                </c:pt>
                <c:pt idx="2">
                  <c:v>118.14148936170213</c:v>
                </c:pt>
                <c:pt idx="3">
                  <c:v>102.99991895761484</c:v>
                </c:pt>
                <c:pt idx="4">
                  <c:v>102.99996940144862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98508288"/>
        <c:axId val="298509824"/>
      </c:lineChart>
      <c:catAx>
        <c:axId val="2984844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98" b="1" normalizeH="0" baseline="0"/>
            </a:pPr>
            <a:endParaRPr lang="ru-RU"/>
          </a:p>
        </c:txPr>
        <c:crossAx val="298486016"/>
        <c:crosses val="autoZero"/>
        <c:auto val="1"/>
        <c:lblAlgn val="ctr"/>
        <c:lblOffset val="100"/>
        <c:noMultiLvlLbl val="0"/>
      </c:catAx>
      <c:valAx>
        <c:axId val="298486016"/>
        <c:scaling>
          <c:orientation val="minMax"/>
          <c:max val="240"/>
          <c:min val="0"/>
        </c:scaling>
        <c:delete val="0"/>
        <c:axPos val="l"/>
        <c:majorGridlines>
          <c:spPr>
            <a:ln w="6347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crossAx val="298484480"/>
        <c:crosses val="autoZero"/>
        <c:crossBetween val="between"/>
      </c:valAx>
      <c:catAx>
        <c:axId val="298508288"/>
        <c:scaling>
          <c:orientation val="minMax"/>
        </c:scaling>
        <c:delete val="1"/>
        <c:axPos val="b"/>
        <c:majorTickMark val="out"/>
        <c:minorTickMark val="none"/>
        <c:tickLblPos val="nextTo"/>
        <c:crossAx val="298509824"/>
        <c:crosses val="autoZero"/>
        <c:auto val="1"/>
        <c:lblAlgn val="ctr"/>
        <c:lblOffset val="100"/>
        <c:noMultiLvlLbl val="0"/>
      </c:catAx>
      <c:valAx>
        <c:axId val="298509824"/>
        <c:scaling>
          <c:orientation val="minMax"/>
          <c:max val="120"/>
          <c:min val="0"/>
        </c:scaling>
        <c:delete val="0"/>
        <c:axPos val="r"/>
        <c:numFmt formatCode="0" sourceLinked="0"/>
        <c:majorTickMark val="out"/>
        <c:minorTickMark val="none"/>
        <c:tickLblPos val="nextTo"/>
        <c:crossAx val="298508288"/>
        <c:crosses val="max"/>
        <c:crossBetween val="between"/>
      </c:valAx>
      <c:spPr>
        <a:noFill/>
        <a:ln w="25405">
          <a:noFill/>
        </a:ln>
      </c:spPr>
    </c:plotArea>
    <c:plotVisOnly val="1"/>
    <c:dispBlanksAs val="gap"/>
    <c:showDLblsOverMax val="0"/>
  </c:chart>
  <c:txPr>
    <a:bodyPr/>
    <a:lstStyle/>
    <a:p>
      <a:pPr>
        <a:defRPr sz="1798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7.0138011519027571E-2"/>
          <c:y val="0.19538331547737325"/>
          <c:w val="0.86196671044334061"/>
          <c:h val="0.607096353590856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доходов 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dLbl>
              <c:idx val="0"/>
              <c:layout>
                <c:manualLayout>
                  <c:x val="2.9640607632456465E-3"/>
                  <c:y val="0.2859919452619008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4101519081141163E-3"/>
                  <c:y val="0.3585543610308067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4458577542571907E-3"/>
                  <c:y val="0.3185576000646234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3339061127918478E-7"/>
                  <c:y val="0.3172248398515940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9638273726343674E-3"/>
                  <c:y val="0.3295117451336366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b="1" i="0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Лист1!$A$2:$B$6</c:f>
              <c:multiLvlStrCache>
                <c:ptCount val="5"/>
                <c:lvl>
                  <c:pt idx="0">
                    <c:v>2021 год</c:v>
                  </c:pt>
                  <c:pt idx="1">
                    <c:v>2021 год</c:v>
                  </c:pt>
                  <c:pt idx="2">
                    <c:v>2022 год</c:v>
                  </c:pt>
                  <c:pt idx="3">
                    <c:v>2023 год</c:v>
                  </c:pt>
                  <c:pt idx="4">
                    <c:v>2024 год</c:v>
                  </c:pt>
                </c:lvl>
                <c:lvl>
                  <c:pt idx="0">
                    <c:v>первоначальный бюджет</c:v>
                  </c:pt>
                  <c:pt idx="1">
                    <c:v>уточненный бюджет</c:v>
                  </c:pt>
                  <c:pt idx="2">
                    <c:v>утвержденный бюджет</c:v>
                  </c:pt>
                </c:lvl>
              </c:multiLvlStrCache>
            </c:multiLvlStr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165.661</c:v>
                </c:pt>
                <c:pt idx="1">
                  <c:v>184.6</c:v>
                </c:pt>
                <c:pt idx="2">
                  <c:v>176.63900000000001</c:v>
                </c:pt>
                <c:pt idx="3">
                  <c:v>176.33799999999999</c:v>
                </c:pt>
                <c:pt idx="4">
                  <c:v>175.66900000000001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298859136"/>
        <c:axId val="298869120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4.8534511177951573E-2"/>
                  <c:y val="-7.808665869880071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8358651352352726E-2"/>
                  <c:y val="-8.05804002683209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6678734906191564E-2"/>
                  <c:y val="-7.16549752876264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964302906004849E-2"/>
                  <c:y val="-6.63528263026841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4.4088770119000038E-2"/>
                  <c:y val="-8.16576541729978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Лист1!$A$2:$B$6</c:f>
              <c:multiLvlStrCache>
                <c:ptCount val="5"/>
                <c:lvl>
                  <c:pt idx="0">
                    <c:v>2021 год</c:v>
                  </c:pt>
                  <c:pt idx="1">
                    <c:v>2021 год</c:v>
                  </c:pt>
                  <c:pt idx="2">
                    <c:v>2022 год</c:v>
                  </c:pt>
                  <c:pt idx="3">
                    <c:v>2023 год</c:v>
                  </c:pt>
                  <c:pt idx="4">
                    <c:v>2024 год</c:v>
                  </c:pt>
                </c:lvl>
                <c:lvl>
                  <c:pt idx="0">
                    <c:v>первоначальный бюджет</c:v>
                  </c:pt>
                  <c:pt idx="1">
                    <c:v>уточненный бюджет</c:v>
                  </c:pt>
                  <c:pt idx="2">
                    <c:v>утвержденный бюджет</c:v>
                  </c:pt>
                </c:lvl>
              </c:multiLvlStrCache>
            </c:multiLvl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100</c:v>
                </c:pt>
                <c:pt idx="1">
                  <c:v>111.43238299901606</c:v>
                </c:pt>
                <c:pt idx="2">
                  <c:v>95.687432286023849</c:v>
                </c:pt>
                <c:pt idx="3">
                  <c:v>99.829595955593035</c:v>
                </c:pt>
                <c:pt idx="4">
                  <c:v>99.620614955369817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98870656"/>
        <c:axId val="298872192"/>
      </c:lineChart>
      <c:catAx>
        <c:axId val="2988591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94" b="1" normalizeH="0" baseline="0"/>
            </a:pPr>
            <a:endParaRPr lang="ru-RU"/>
          </a:p>
        </c:txPr>
        <c:crossAx val="298869120"/>
        <c:crosses val="autoZero"/>
        <c:auto val="1"/>
        <c:lblAlgn val="ctr"/>
        <c:lblOffset val="100"/>
        <c:noMultiLvlLbl val="0"/>
      </c:catAx>
      <c:valAx>
        <c:axId val="298869120"/>
        <c:scaling>
          <c:orientation val="minMax"/>
          <c:max val="220"/>
          <c:min val="40"/>
        </c:scaling>
        <c:delete val="0"/>
        <c:axPos val="l"/>
        <c:majorGridlines>
          <c:spPr>
            <a:ln w="6314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crossAx val="298859136"/>
        <c:crosses val="autoZero"/>
        <c:crossBetween val="between"/>
      </c:valAx>
      <c:catAx>
        <c:axId val="298870656"/>
        <c:scaling>
          <c:orientation val="minMax"/>
        </c:scaling>
        <c:delete val="1"/>
        <c:axPos val="b"/>
        <c:majorTickMark val="out"/>
        <c:minorTickMark val="none"/>
        <c:tickLblPos val="nextTo"/>
        <c:crossAx val="298872192"/>
        <c:crosses val="autoZero"/>
        <c:auto val="1"/>
        <c:lblAlgn val="ctr"/>
        <c:lblOffset val="100"/>
        <c:noMultiLvlLbl val="0"/>
      </c:catAx>
      <c:valAx>
        <c:axId val="298872192"/>
        <c:scaling>
          <c:orientation val="minMax"/>
          <c:max val="125"/>
          <c:min val="0"/>
        </c:scaling>
        <c:delete val="0"/>
        <c:axPos val="r"/>
        <c:numFmt formatCode="0" sourceLinked="0"/>
        <c:majorTickMark val="out"/>
        <c:minorTickMark val="none"/>
        <c:tickLblPos val="nextTo"/>
        <c:crossAx val="298870656"/>
        <c:crosses val="max"/>
        <c:crossBetween val="between"/>
      </c:valAx>
      <c:spPr>
        <a:noFill/>
        <a:ln w="25377">
          <a:noFill/>
        </a:ln>
      </c:spPr>
    </c:plotArea>
    <c:plotVisOnly val="1"/>
    <c:dispBlanksAs val="gap"/>
    <c:showDLblsOverMax val="0"/>
  </c:chart>
  <c:txPr>
    <a:bodyPr/>
    <a:lstStyle/>
    <a:p>
      <a:pPr>
        <a:defRPr sz="1788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7.3101960909241648E-2"/>
          <c:y val="0.1456087892309485"/>
          <c:w val="0.86196671044334061"/>
          <c:h val="0.597876374636788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доходов 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dLbl>
              <c:idx val="0"/>
              <c:layout>
                <c:manualLayout>
                  <c:x val="2.442588844860915E-3"/>
                  <c:y val="0.4330255932101319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E92-4001-A7BD-5935B58C6EAA}"/>
                </c:ext>
              </c:extLst>
            </c:dLbl>
            <c:dLbl>
              <c:idx val="1"/>
              <c:layout>
                <c:manualLayout>
                  <c:x val="1.2233352040498177E-4"/>
                  <c:y val="0.4153014748765402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E92-4001-A7BD-5935B58C6EAA}"/>
                </c:ext>
              </c:extLst>
            </c:dLbl>
            <c:dLbl>
              <c:idx val="2"/>
              <c:layout>
                <c:manualLayout>
                  <c:x val="5.7630539163166161E-3"/>
                  <c:y val="0.3552118937180302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E92-4001-A7BD-5935B58C6EAA}"/>
                </c:ext>
              </c:extLst>
            </c:dLbl>
            <c:dLbl>
              <c:idx val="3"/>
              <c:layout>
                <c:manualLayout>
                  <c:x val="2.8339654087515521E-3"/>
                  <c:y val="0.3704820442694231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E92-4001-A7BD-5935B58C6EAA}"/>
                </c:ext>
              </c:extLst>
            </c:dLbl>
            <c:dLbl>
              <c:idx val="4"/>
              <c:layout>
                <c:manualLayout>
                  <c:x val="1.6776358678707278E-3"/>
                  <c:y val="0.3710112147037481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E92-4001-A7BD-5935B58C6EAA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 i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2021 год</c:v>
                  </c:pt>
                  <c:pt idx="1">
                    <c:v>2021 год</c:v>
                  </c:pt>
                  <c:pt idx="2">
                    <c:v>2022 год</c:v>
                  </c:pt>
                  <c:pt idx="3">
                    <c:v>2023 год</c:v>
                  </c:pt>
                  <c:pt idx="4">
                    <c:v>2024 год</c:v>
                  </c:pt>
                </c:lvl>
                <c:lvl>
                  <c:pt idx="0">
                    <c:v>первоначальный бюджет</c:v>
                  </c:pt>
                  <c:pt idx="1">
                    <c:v>уточненный бюджет</c:v>
                  </c:pt>
                  <c:pt idx="2">
                    <c:v>утвержденный бюджет</c:v>
                  </c:pt>
                </c:lvl>
              </c:multiLvlStrCache>
            </c:multiLvl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23.477</c:v>
                </c:pt>
                <c:pt idx="1">
                  <c:v>23.477</c:v>
                </c:pt>
                <c:pt idx="2">
                  <c:v>20.119</c:v>
                </c:pt>
                <c:pt idx="3">
                  <c:v>20.119</c:v>
                </c:pt>
                <c:pt idx="4">
                  <c:v>20.119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FE92-4001-A7BD-5935B58C6E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32658688"/>
        <c:axId val="132660224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4.8787378899451825E-2"/>
                  <c:y val="-0.2826397521714649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E92-4001-A7BD-5935B58C6EAA}"/>
                </c:ext>
              </c:extLst>
            </c:dLbl>
            <c:dLbl>
              <c:idx val="1"/>
              <c:layout>
                <c:manualLayout>
                  <c:x val="-4.4130882127854966E-2"/>
                  <c:y val="-0.2974716369455760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E92-4001-A7BD-5935B58C6EAA}"/>
                </c:ext>
              </c:extLst>
            </c:dLbl>
            <c:dLbl>
              <c:idx val="2"/>
              <c:layout>
                <c:manualLayout>
                  <c:x val="-4.5620199202961398E-2"/>
                  <c:y val="-0.2308863799407081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E92-4001-A7BD-5935B58C6EAA}"/>
                </c:ext>
              </c:extLst>
            </c:dLbl>
            <c:dLbl>
              <c:idx val="3"/>
              <c:layout>
                <c:manualLayout>
                  <c:x val="-4.4215007681275259E-2"/>
                  <c:y val="-0.2030379557855318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E92-4001-A7BD-5935B58C6EAA}"/>
                </c:ext>
              </c:extLst>
            </c:dLbl>
            <c:dLbl>
              <c:idx val="4"/>
              <c:layout>
                <c:manualLayout>
                  <c:x val="-4.5494124249587591E-2"/>
                  <c:y val="-0.2023393409023100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E92-4001-A7BD-5935B58C6E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2021 год</c:v>
                  </c:pt>
                  <c:pt idx="1">
                    <c:v>2021 год</c:v>
                  </c:pt>
                  <c:pt idx="2">
                    <c:v>2022 год</c:v>
                  </c:pt>
                  <c:pt idx="3">
                    <c:v>2023 год</c:v>
                  </c:pt>
                  <c:pt idx="4">
                    <c:v>2024 год</c:v>
                  </c:pt>
                </c:lvl>
                <c:lvl>
                  <c:pt idx="0">
                    <c:v>первоначальный бюджет</c:v>
                  </c:pt>
                  <c:pt idx="1">
                    <c:v>уточненный бюджет</c:v>
                  </c:pt>
                  <c:pt idx="2">
                    <c:v>утвержденный бюджет</c:v>
                  </c:pt>
                </c:lvl>
              </c:multiLvlStrCache>
            </c:multiLvl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100</c:v>
                </c:pt>
                <c:pt idx="1">
                  <c:v>100</c:v>
                </c:pt>
                <c:pt idx="2">
                  <c:v>85.696639263960478</c:v>
                </c:pt>
                <c:pt idx="3">
                  <c:v>100</c:v>
                </c:pt>
                <c:pt idx="4">
                  <c:v>100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B-FE92-4001-A7BD-5935B58C6E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2678400"/>
        <c:axId val="132679936"/>
      </c:lineChart>
      <c:catAx>
        <c:axId val="1326586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98" b="1" normalizeH="0" baseline="0"/>
            </a:pPr>
            <a:endParaRPr lang="ru-RU"/>
          </a:p>
        </c:txPr>
        <c:crossAx val="132660224"/>
        <c:crosses val="autoZero"/>
        <c:auto val="1"/>
        <c:lblAlgn val="ctr"/>
        <c:lblOffset val="100"/>
        <c:noMultiLvlLbl val="0"/>
      </c:catAx>
      <c:valAx>
        <c:axId val="132660224"/>
        <c:scaling>
          <c:orientation val="minMax"/>
          <c:max val="25"/>
          <c:min val="0"/>
        </c:scaling>
        <c:delete val="0"/>
        <c:axPos val="l"/>
        <c:majorGridlines>
          <c:spPr>
            <a:ln w="6339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crossAx val="132658688"/>
        <c:crosses val="autoZero"/>
        <c:crossBetween val="between"/>
      </c:valAx>
      <c:catAx>
        <c:axId val="1326784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2679936"/>
        <c:crosses val="autoZero"/>
        <c:auto val="1"/>
        <c:lblAlgn val="ctr"/>
        <c:lblOffset val="100"/>
        <c:noMultiLvlLbl val="0"/>
      </c:catAx>
      <c:valAx>
        <c:axId val="132679936"/>
        <c:scaling>
          <c:orientation val="minMax"/>
          <c:max val="180"/>
          <c:min val="0"/>
        </c:scaling>
        <c:delete val="0"/>
        <c:axPos val="r"/>
        <c:numFmt formatCode="0" sourceLinked="0"/>
        <c:majorTickMark val="out"/>
        <c:minorTickMark val="none"/>
        <c:tickLblPos val="nextTo"/>
        <c:crossAx val="132678400"/>
        <c:crosses val="max"/>
        <c:crossBetween val="between"/>
        <c:majorUnit val="20"/>
      </c:valAx>
      <c:spPr>
        <a:noFill/>
        <a:ln w="25390">
          <a:noFill/>
        </a:ln>
      </c:spPr>
    </c:plotArea>
    <c:plotVisOnly val="1"/>
    <c:dispBlanksAs val="gap"/>
    <c:showDLblsOverMax val="0"/>
  </c:chart>
  <c:txPr>
    <a:bodyPr/>
    <a:lstStyle/>
    <a:p>
      <a:pPr>
        <a:defRPr sz="1798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4426875204606655"/>
          <c:y val="1.8601472307768319E-2"/>
          <c:w val="0.65765920929638089"/>
          <c:h val="0.5460270244015614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Аренда земли</c:v>
                </c:pt>
              </c:strCache>
            </c:strRef>
          </c:tx>
          <c:invertIfNegative val="0"/>
          <c:cat>
            <c:strRef>
              <c:f>Лист1!$B$1:$F$1</c:f>
              <c:strCache>
                <c:ptCount val="5"/>
                <c:pt idx="0">
                  <c:v>2021 год певоначальный бюджет</c:v>
                </c:pt>
                <c:pt idx="1">
                  <c:v>2021 год уточненный бюджет</c:v>
                </c:pt>
                <c:pt idx="2">
                  <c:v>2022 год утвержденный бюджет</c:v>
                </c:pt>
                <c:pt idx="3">
                  <c:v>2023 год утвержденный бюджет</c:v>
                </c:pt>
                <c:pt idx="4">
                  <c:v>2024 год утвержденный бюджет</c:v>
                </c:pt>
              </c:strCache>
            </c:strRef>
          </c:cat>
          <c:val>
            <c:numRef>
              <c:f>Лист1!$B$2:$F$2</c:f>
              <c:numCache>
                <c:formatCode>#,##0</c:formatCode>
                <c:ptCount val="5"/>
                <c:pt idx="0">
                  <c:v>86172</c:v>
                </c:pt>
                <c:pt idx="1">
                  <c:v>86172</c:v>
                </c:pt>
                <c:pt idx="2">
                  <c:v>73766</c:v>
                </c:pt>
                <c:pt idx="3">
                  <c:v>73766</c:v>
                </c:pt>
                <c:pt idx="4">
                  <c:v>73766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B6E8-46D5-90CA-BEC5378F263D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Аренда имущества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strRef>
              <c:f>Лист1!$B$1:$F$1</c:f>
              <c:strCache>
                <c:ptCount val="5"/>
                <c:pt idx="0">
                  <c:v>2021 год певоначальный бюджет</c:v>
                </c:pt>
                <c:pt idx="1">
                  <c:v>2021 год уточненный бюджет</c:v>
                </c:pt>
                <c:pt idx="2">
                  <c:v>2022 год утвержденный бюджет</c:v>
                </c:pt>
                <c:pt idx="3">
                  <c:v>2023 год утвержденный бюджет</c:v>
                </c:pt>
                <c:pt idx="4">
                  <c:v>2024 год утвержденный бюджет</c:v>
                </c:pt>
              </c:strCache>
            </c:strRef>
          </c:cat>
          <c:val>
            <c:numRef>
              <c:f>Лист1!$B$3:$F$3</c:f>
              <c:numCache>
                <c:formatCode>#,##0</c:formatCode>
                <c:ptCount val="5"/>
                <c:pt idx="0">
                  <c:v>2347</c:v>
                </c:pt>
                <c:pt idx="1">
                  <c:v>2347</c:v>
                </c:pt>
                <c:pt idx="2">
                  <c:v>2051</c:v>
                </c:pt>
                <c:pt idx="3">
                  <c:v>1972</c:v>
                </c:pt>
                <c:pt idx="4">
                  <c:v>1373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B6E8-46D5-90CA-BEC5378F263D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Продажа имущества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cat>
            <c:strRef>
              <c:f>Лист1!$B$1:$F$1</c:f>
              <c:strCache>
                <c:ptCount val="5"/>
                <c:pt idx="0">
                  <c:v>2021 год певоначальный бюджет</c:v>
                </c:pt>
                <c:pt idx="1">
                  <c:v>2021 год уточненный бюджет</c:v>
                </c:pt>
                <c:pt idx="2">
                  <c:v>2022 год утвержденный бюджет</c:v>
                </c:pt>
                <c:pt idx="3">
                  <c:v>2023 год утвержденный бюджет</c:v>
                </c:pt>
                <c:pt idx="4">
                  <c:v>2024 год утвержденный бюджет</c:v>
                </c:pt>
              </c:strCache>
            </c:strRef>
          </c:cat>
          <c:val>
            <c:numRef>
              <c:f>Лист1!$B$4:$F$4</c:f>
              <c:numCache>
                <c:formatCode>#,##0</c:formatCode>
                <c:ptCount val="5"/>
                <c:pt idx="0" formatCode="General">
                  <c:v>0</c:v>
                </c:pt>
                <c:pt idx="1">
                  <c:v>3472</c:v>
                </c:pt>
                <c:pt idx="2" formatCode="General">
                  <c:v>0</c:v>
                </c:pt>
                <c:pt idx="3" formatCode="General">
                  <c:v>0</c:v>
                </c:pt>
                <c:pt idx="4" formatCode="General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B6E8-46D5-90CA-BEC5378F263D}"/>
            </c:ext>
          </c:extLst>
        </c:ser>
        <c:ser>
          <c:idx val="3"/>
          <c:order val="3"/>
          <c:tx>
            <c:strRef>
              <c:f>Лист1!$A$5</c:f>
              <c:strCache>
                <c:ptCount val="1"/>
                <c:pt idx="0">
                  <c:v>Продажа земли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cat>
            <c:strRef>
              <c:f>Лист1!$B$1:$F$1</c:f>
              <c:strCache>
                <c:ptCount val="5"/>
                <c:pt idx="0">
                  <c:v>2021 год певоначальный бюджет</c:v>
                </c:pt>
                <c:pt idx="1">
                  <c:v>2021 год уточненный бюджет</c:v>
                </c:pt>
                <c:pt idx="2">
                  <c:v>2022 год утвержденный бюджет</c:v>
                </c:pt>
                <c:pt idx="3">
                  <c:v>2023 год утвержденный бюджет</c:v>
                </c:pt>
                <c:pt idx="4">
                  <c:v>2024 год утвержденный бюджет</c:v>
                </c:pt>
              </c:strCache>
            </c:strRef>
          </c:cat>
          <c:val>
            <c:numRef>
              <c:f>Лист1!$B$5:$F$5</c:f>
              <c:numCache>
                <c:formatCode>#,##0</c:formatCode>
                <c:ptCount val="5"/>
                <c:pt idx="0">
                  <c:v>41113</c:v>
                </c:pt>
                <c:pt idx="1">
                  <c:v>41113</c:v>
                </c:pt>
                <c:pt idx="2">
                  <c:v>50449</c:v>
                </c:pt>
                <c:pt idx="3">
                  <c:v>50449</c:v>
                </c:pt>
                <c:pt idx="4">
                  <c:v>50449</c:v>
                </c:pt>
              </c:numCache>
            </c:numRef>
          </c:val>
        </c:ser>
        <c:ser>
          <c:idx val="4"/>
          <c:order val="4"/>
          <c:tx>
            <c:strRef>
              <c:f>Лист1!$A$6</c:f>
              <c:strCache>
                <c:ptCount val="1"/>
                <c:pt idx="0">
                  <c:v>Плата за увеличение площади земельных участвков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strRef>
              <c:f>Лист1!$B$1:$F$1</c:f>
              <c:strCache>
                <c:ptCount val="5"/>
                <c:pt idx="0">
                  <c:v>2021 год певоначальный бюджет</c:v>
                </c:pt>
                <c:pt idx="1">
                  <c:v>2021 год уточненный бюджет</c:v>
                </c:pt>
                <c:pt idx="2">
                  <c:v>2022 год утвержденный бюджет</c:v>
                </c:pt>
                <c:pt idx="3">
                  <c:v>2023 год утвержденный бюджет</c:v>
                </c:pt>
                <c:pt idx="4">
                  <c:v>2024 год утвержденный бюджет</c:v>
                </c:pt>
              </c:strCache>
            </c:strRef>
          </c:cat>
          <c:val>
            <c:numRef>
              <c:f>Лист1!$B$6:$F$6</c:f>
              <c:numCache>
                <c:formatCode>#,##0</c:formatCode>
                <c:ptCount val="5"/>
                <c:pt idx="0">
                  <c:v>5482</c:v>
                </c:pt>
                <c:pt idx="1">
                  <c:v>18000</c:v>
                </c:pt>
                <c:pt idx="2">
                  <c:v>21891</c:v>
                </c:pt>
                <c:pt idx="3">
                  <c:v>21891</c:v>
                </c:pt>
                <c:pt idx="4">
                  <c:v>21891</c:v>
                </c:pt>
              </c:numCache>
            </c:numRef>
          </c:val>
        </c:ser>
        <c:ser>
          <c:idx val="5"/>
          <c:order val="5"/>
          <c:tx>
            <c:strRef>
              <c:f>Лист1!$A$7</c:f>
              <c:strCache>
                <c:ptCount val="1"/>
                <c:pt idx="0">
                  <c:v>Доходы от МУП и плата по соглашениям  об установлении сервитута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Лист1!$B$1:$F$1</c:f>
              <c:strCache>
                <c:ptCount val="5"/>
                <c:pt idx="0">
                  <c:v>2021 год певоначальный бюджет</c:v>
                </c:pt>
                <c:pt idx="1">
                  <c:v>2021 год уточненный бюджет</c:v>
                </c:pt>
                <c:pt idx="2">
                  <c:v>2022 год утвержденный бюджет</c:v>
                </c:pt>
                <c:pt idx="3">
                  <c:v>2023 год утвержденный бюджет</c:v>
                </c:pt>
                <c:pt idx="4">
                  <c:v>2024 год утвержденный бюджет</c:v>
                </c:pt>
              </c:strCache>
            </c:strRef>
          </c:cat>
          <c:val>
            <c:numRef>
              <c:f>Лист1!$B$7:$F$7</c:f>
              <c:numCache>
                <c:formatCode>#,##0</c:formatCode>
                <c:ptCount val="5"/>
                <c:pt idx="0" formatCode="General">
                  <c:v>137</c:v>
                </c:pt>
                <c:pt idx="1">
                  <c:v>1038</c:v>
                </c:pt>
                <c:pt idx="2" formatCode="General">
                  <c:v>486</c:v>
                </c:pt>
                <c:pt idx="3" formatCode="General">
                  <c:v>268</c:v>
                </c:pt>
                <c:pt idx="4" formatCode="General">
                  <c:v>268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100751232"/>
        <c:axId val="100752768"/>
      </c:barChart>
      <c:catAx>
        <c:axId val="100751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56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0752768"/>
        <c:crosses val="autoZero"/>
        <c:auto val="1"/>
        <c:lblAlgn val="ctr"/>
        <c:lblOffset val="100"/>
        <c:noMultiLvlLbl val="0"/>
      </c:catAx>
      <c:valAx>
        <c:axId val="100752768"/>
        <c:scaling>
          <c:orientation val="minMax"/>
          <c:max val="160000"/>
          <c:min val="0"/>
        </c:scaling>
        <c:delete val="0"/>
        <c:axPos val="l"/>
        <c:numFmt formatCode="#,##0" sourceLinked="1"/>
        <c:majorTickMark val="none"/>
        <c:minorTickMark val="none"/>
        <c:tickLblPos val="nextTo"/>
        <c:txPr>
          <a:bodyPr/>
          <a:lstStyle/>
          <a:p>
            <a:pPr>
              <a:defRPr sz="1285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0751232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100"/>
            </a:pPr>
            <a:endParaRPr lang="ru-RU"/>
          </a:p>
        </c:txPr>
      </c:dTable>
      <c:spPr>
        <a:noFill/>
        <a:ln w="23321">
          <a:noFill/>
        </a:ln>
      </c:spPr>
    </c:plotArea>
    <c:plotVisOnly val="1"/>
    <c:dispBlanksAs val="gap"/>
    <c:showDLblsOverMax val="0"/>
  </c:chart>
  <c:txPr>
    <a:bodyPr/>
    <a:lstStyle/>
    <a:p>
      <a:pPr>
        <a:defRPr sz="1653"/>
      </a:pPr>
      <a:endParaRPr lang="ru-RU"/>
    </a:p>
  </c:txPr>
  <c:externalData r:id="rId1">
    <c:autoUpdate val="0"/>
  </c:externalData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9.1606923832451975E-2"/>
          <c:y val="5.6861778228172975E-2"/>
          <c:w val="0.86196671044334061"/>
          <c:h val="0.564654803880378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расходов бюджета, млн рублей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Lbls>
            <c:numFmt formatCode="#,##0.0" sourceLinked="0"/>
            <c:spPr>
              <a:noFill/>
              <a:ln w="24077">
                <a:noFill/>
              </a:ln>
            </c:spPr>
            <c:txPr>
              <a:bodyPr/>
              <a:lstStyle/>
              <a:p>
                <a:pPr>
                  <a:defRPr sz="1710" b="1" i="0" u="none" strike="noStrike" baseline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2021 год</c:v>
                  </c:pt>
                  <c:pt idx="1">
                    <c:v>2021 год</c:v>
                  </c:pt>
                  <c:pt idx="2">
                    <c:v>2022 год</c:v>
                  </c:pt>
                  <c:pt idx="3">
                    <c:v>2023 год</c:v>
                  </c:pt>
                  <c:pt idx="4">
                    <c:v>2024 год</c:v>
                  </c:pt>
                </c:lvl>
                <c:lvl>
                  <c:pt idx="0">
                    <c:v>первонач. бюджет</c:v>
                  </c:pt>
                  <c:pt idx="1">
                    <c:v>уточненный бюджет</c:v>
                  </c:pt>
                  <c:pt idx="2">
                    <c:v>проект бюджета</c:v>
                  </c:pt>
                </c:lvl>
              </c:multiLvlStrCache>
            </c:multiLvl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4604.1000000000004</c:v>
                </c:pt>
                <c:pt idx="1">
                  <c:v>5313.5</c:v>
                </c:pt>
                <c:pt idx="2">
                  <c:v>5242.9</c:v>
                </c:pt>
                <c:pt idx="3">
                  <c:v>4453.1000000000004</c:v>
                </c:pt>
                <c:pt idx="4">
                  <c:v>4418.5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F76-47E2-8910-ABACB6CBE8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00438016"/>
        <c:axId val="100439552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5.1498620654969803E-2"/>
                  <c:y val="-5.81178131487267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F76-47E2-8910-ABACB6CBE8A2}"/>
                </c:ext>
              </c:extLst>
            </c:dLbl>
            <c:dLbl>
              <c:idx val="1"/>
              <c:layout>
                <c:manualLayout>
                  <c:x val="-4.7240028937157341E-2"/>
                  <c:y val="-3.604540474598143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F76-47E2-8910-ABACB6CBE8A2}"/>
                </c:ext>
              </c:extLst>
            </c:dLbl>
            <c:dLbl>
              <c:idx val="2"/>
              <c:layout>
                <c:manualLayout>
                  <c:x val="-4.3548283185413358E-2"/>
                  <c:y val="-9.909520932183722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F76-47E2-8910-ABACB6CBE8A2}"/>
                </c:ext>
              </c:extLst>
            </c:dLbl>
            <c:dLbl>
              <c:idx val="3"/>
              <c:layout>
                <c:manualLayout>
                  <c:x val="-3.9642445583520286E-2"/>
                  <c:y val="-6.236048802728395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F76-47E2-8910-ABACB6CBE8A2}"/>
                </c:ext>
              </c:extLst>
            </c:dLbl>
            <c:dLbl>
              <c:idx val="4"/>
              <c:layout>
                <c:manualLayout>
                  <c:x val="-3.9826411176424992E-2"/>
                  <c:y val="-5.10983568197929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F76-47E2-8910-ABACB6CBE8A2}"/>
                </c:ext>
              </c:extLst>
            </c:dLbl>
            <c:spPr>
              <a:noFill/>
              <a:ln w="24077">
                <a:noFill/>
              </a:ln>
            </c:spPr>
            <c:txPr>
              <a:bodyPr/>
              <a:lstStyle/>
              <a:p>
                <a:pPr>
                  <a:defRPr sz="1710" b="1" i="0" u="none" strike="noStrike" baseline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2021 год</c:v>
                  </c:pt>
                  <c:pt idx="1">
                    <c:v>2021 год</c:v>
                  </c:pt>
                  <c:pt idx="2">
                    <c:v>2022 год</c:v>
                  </c:pt>
                  <c:pt idx="3">
                    <c:v>2023 год</c:v>
                  </c:pt>
                  <c:pt idx="4">
                    <c:v>2024 год</c:v>
                  </c:pt>
                </c:lvl>
                <c:lvl>
                  <c:pt idx="0">
                    <c:v>первонач. бюджет</c:v>
                  </c:pt>
                  <c:pt idx="1">
                    <c:v>уточненный бюджет</c:v>
                  </c:pt>
                  <c:pt idx="2">
                    <c:v>проект бюджета</c:v>
                  </c:pt>
                </c:lvl>
              </c:multiLvlStrCache>
            </c:multiLvl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100</c:v>
                </c:pt>
                <c:pt idx="1">
                  <c:v>115.40800590777785</c:v>
                </c:pt>
                <c:pt idx="2">
                  <c:v>98.67130893008374</c:v>
                </c:pt>
                <c:pt idx="3">
                  <c:v>84.935817963340909</c:v>
                </c:pt>
                <c:pt idx="4">
                  <c:v>99.223013181828378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CF76-47E2-8910-ABACB6CBE8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0441088"/>
        <c:axId val="100455168"/>
      </c:lineChart>
      <c:catAx>
        <c:axId val="1004380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71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00439552"/>
        <c:crosses val="autoZero"/>
        <c:auto val="1"/>
        <c:lblAlgn val="ctr"/>
        <c:lblOffset val="100"/>
        <c:noMultiLvlLbl val="0"/>
      </c:catAx>
      <c:valAx>
        <c:axId val="100439552"/>
        <c:scaling>
          <c:orientation val="minMax"/>
          <c:max val="5500"/>
          <c:min val="0"/>
        </c:scaling>
        <c:delete val="0"/>
        <c:axPos val="l"/>
        <c:majorGridlines>
          <c:spPr>
            <a:ln w="6020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71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00438016"/>
        <c:crosses val="autoZero"/>
        <c:crossBetween val="between"/>
        <c:majorUnit val="500"/>
      </c:valAx>
      <c:catAx>
        <c:axId val="1004410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0455168"/>
        <c:crosses val="autoZero"/>
        <c:auto val="1"/>
        <c:lblAlgn val="ctr"/>
        <c:lblOffset val="100"/>
        <c:noMultiLvlLbl val="0"/>
      </c:catAx>
      <c:valAx>
        <c:axId val="100455168"/>
        <c:scaling>
          <c:orientation val="minMax"/>
          <c:max val="150"/>
          <c:min val="0"/>
        </c:scaling>
        <c:delete val="0"/>
        <c:axPos val="r"/>
        <c:numFmt formatCode="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71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00441088"/>
        <c:crosses val="max"/>
        <c:crossBetween val="between"/>
      </c:valAx>
      <c:spPr>
        <a:noFill/>
        <a:ln w="24819">
          <a:noFill/>
        </a:ln>
      </c:spPr>
    </c:plotArea>
    <c:plotVisOnly val="1"/>
    <c:dispBlanksAs val="gap"/>
    <c:showDLblsOverMax val="0"/>
  </c:chart>
  <c:txPr>
    <a:bodyPr/>
    <a:lstStyle/>
    <a:p>
      <a:pPr>
        <a:defRPr sz="1710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468557868622585"/>
          <c:y val="0.3219900963176216"/>
          <c:w val="0.64040670426412394"/>
          <c:h val="0.621366911722810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2"/>
          <c:dPt>
            <c:idx val="0"/>
            <c:bubble3D val="0"/>
          </c:dPt>
          <c:dPt>
            <c:idx val="1"/>
            <c:bubble3D val="0"/>
            <c:spPr>
              <a:solidFill>
                <a:srgbClr val="92D050"/>
              </a:solidFill>
            </c:spPr>
          </c:dPt>
          <c:dPt>
            <c:idx val="2"/>
            <c:bubble3D val="0"/>
            <c:spPr>
              <a:solidFill>
                <a:schemeClr val="accent4">
                  <a:lumMod val="75000"/>
                </a:schemeClr>
              </a:solidFill>
            </c:spPr>
          </c:dPt>
          <c:dPt>
            <c:idx val="3"/>
            <c:bubble3D val="0"/>
            <c:spPr>
              <a:solidFill>
                <a:srgbClr val="7030A0"/>
              </a:solidFill>
            </c:spPr>
          </c:dPt>
          <c:dPt>
            <c:idx val="4"/>
            <c:bubble3D val="0"/>
            <c:spPr>
              <a:solidFill>
                <a:srgbClr val="FFC000"/>
              </a:solidFill>
            </c:spPr>
          </c:dPt>
          <c:dPt>
            <c:idx val="5"/>
            <c:bubble3D val="0"/>
            <c:spPr>
              <a:solidFill>
                <a:srgbClr val="FF0000"/>
              </a:solidFill>
            </c:spPr>
          </c:dPt>
          <c:dPt>
            <c:idx val="6"/>
            <c:bubble3D val="0"/>
          </c:dPt>
          <c:dPt>
            <c:idx val="7"/>
            <c:bubble3D val="0"/>
            <c:spPr>
              <a:solidFill>
                <a:srgbClr val="00B050"/>
              </a:solidFill>
            </c:spPr>
          </c:dPt>
          <c:dPt>
            <c:idx val="8"/>
            <c:bubble3D val="0"/>
          </c:dPt>
          <c:dPt>
            <c:idx val="9"/>
            <c:bubble3D val="0"/>
          </c:dPt>
          <c:dLbls>
            <c:dLbl>
              <c:idx val="0"/>
              <c:layout>
                <c:manualLayout>
                  <c:x val="0.2196180443198025"/>
                  <c:y val="-6.426329071164707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11437565167367778"/>
                  <c:y val="4.210138466661653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14626337803664954"/>
                  <c:y val="0.17892298933301823"/>
                </c:manualLayout>
              </c:layout>
              <c:tx>
                <c:rich>
                  <a:bodyPr/>
                  <a:lstStyle/>
                  <a:p>
                    <a:pPr>
                      <a:defRPr sz="1810" b="0" i="0" u="none" strike="noStrike" baseline="0">
                        <a:solidFill>
                          <a:srgbClr val="000000"/>
                        </a:solidFill>
                        <a:latin typeface="Georgia"/>
                        <a:ea typeface="Georgia"/>
                        <a:cs typeface="Georgia"/>
                      </a:defRPr>
                    </a:pPr>
                    <a:r>
                      <a:rPr lang="ru-RU" sz="1600" b="0" i="0" u="none" strike="noStrike" baseline="0" dirty="0">
                        <a:solidFill>
                          <a:srgbClr val="000000"/>
                        </a:solidFill>
                        <a:latin typeface="Georgia"/>
                      </a:rPr>
                      <a:t>ЖКХ</a:t>
                    </a:r>
                  </a:p>
                  <a:p>
                    <a:pPr>
                      <a:defRPr sz="1810" b="0" i="0" u="none" strike="noStrike" baseline="0">
                        <a:solidFill>
                          <a:srgbClr val="000000"/>
                        </a:solidFill>
                        <a:latin typeface="Georgia"/>
                        <a:ea typeface="Georgia"/>
                        <a:cs typeface="Georgia"/>
                      </a:defRPr>
                    </a:pPr>
                    <a:r>
                      <a:rPr lang="ru-RU" sz="1600" b="0" i="0" u="none" strike="noStrike" baseline="0" dirty="0" smtClean="0">
                        <a:solidFill>
                          <a:srgbClr val="000000"/>
                        </a:solidFill>
                        <a:latin typeface="Georgia"/>
                      </a:rPr>
                      <a:t>1,7%</a:t>
                    </a:r>
                    <a:endParaRPr lang="ru-RU" sz="1600" b="0" i="0" u="none" strike="noStrike" baseline="0" dirty="0">
                      <a:solidFill>
                        <a:srgbClr val="000000"/>
                      </a:solidFill>
                      <a:latin typeface="Georgia"/>
                    </a:endParaRPr>
                  </a:p>
                </c:rich>
              </c:tx>
              <c:numFmt formatCode="0.0%" sourceLinked="0"/>
              <c:spPr>
                <a:noFill/>
                <a:ln w="25501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7828952887738376E-2"/>
                  <c:y val="5.8639761617258705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0.23304677668716067"/>
                  <c:y val="0.23934988344737945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-0.1526092115197929"/>
                  <c:y val="8.4320073906177823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национальная безопасность
</a:t>
                    </a:r>
                    <a:r>
                      <a:rPr lang="ru-RU" dirty="0" smtClean="0"/>
                      <a:t>0,6%</a:t>
                    </a:r>
                    <a:endParaRPr lang="ru-RU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-0.16820000239696065"/>
                  <c:y val="-8.703186861972242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7"/>
              <c:layout>
                <c:manualLayout>
                  <c:x val="-3.0897302220784045E-2"/>
                  <c:y val="-0.1173137331831223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8"/>
              <c:layout>
                <c:manualLayout>
                  <c:x val="9.6375555795251616E-2"/>
                  <c:y val="-0.15899142034037531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9"/>
              <c:layout>
                <c:manualLayout>
                  <c:x val="0.17936065273579269"/>
                  <c:y val="-0.19073259291435707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0"/>
              <c:layout>
                <c:manualLayout>
                  <c:x val="0.13113481287580189"/>
                  <c:y val="-5.068374273728432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numFmt formatCode="0.0%" sourceLinked="0"/>
            <c:spPr>
              <a:noFill/>
              <a:ln w="25501">
                <a:noFill/>
              </a:ln>
            </c:spPr>
            <c:txPr>
              <a:bodyPr/>
              <a:lstStyle/>
              <a:p>
                <a:pPr>
                  <a:defRPr sz="1610" b="0" i="0" u="none" strike="noStrike" baseline="0">
                    <a:solidFill>
                      <a:srgbClr val="000000"/>
                    </a:solidFill>
                    <a:latin typeface="Georgia"/>
                    <a:ea typeface="Georgia"/>
                    <a:cs typeface="Georgia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Лист1!$A$2:$A$12</c:f>
              <c:strCache>
                <c:ptCount val="11"/>
                <c:pt idx="0">
                  <c:v>общегосударственные вопросы</c:v>
                </c:pt>
                <c:pt idx="1">
                  <c:v>национальная экономика</c:v>
                </c:pt>
                <c:pt idx="2">
                  <c:v>ЖКХ</c:v>
                </c:pt>
                <c:pt idx="3">
                  <c:v>образование</c:v>
                </c:pt>
                <c:pt idx="4">
                  <c:v>культура</c:v>
                </c:pt>
                <c:pt idx="5">
                  <c:v>национальная безопасность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дотации поселениям</c:v>
                </c:pt>
                <c:pt idx="9">
                  <c:v>субсидии сп</c:v>
                </c:pt>
                <c:pt idx="10">
                  <c:v>прочие расходы</c:v>
                </c:pt>
              </c:strCache>
            </c:strRef>
          </c:cat>
          <c:val>
            <c:numRef>
              <c:f>Лист1!$B$2:$B$12</c:f>
              <c:numCache>
                <c:formatCode>0.0</c:formatCode>
                <c:ptCount val="11"/>
                <c:pt idx="0">
                  <c:v>475.9</c:v>
                </c:pt>
                <c:pt idx="1">
                  <c:v>597.70000000000005</c:v>
                </c:pt>
                <c:pt idx="2">
                  <c:v>281.10000000000002</c:v>
                </c:pt>
                <c:pt idx="3" formatCode="General">
                  <c:v>3432.8</c:v>
                </c:pt>
                <c:pt idx="4">
                  <c:v>22.3</c:v>
                </c:pt>
                <c:pt idx="5">
                  <c:v>27.3</c:v>
                </c:pt>
                <c:pt idx="6">
                  <c:v>98</c:v>
                </c:pt>
                <c:pt idx="7" formatCode="General">
                  <c:v>21.7</c:v>
                </c:pt>
                <c:pt idx="8" formatCode="General">
                  <c:v>186.8</c:v>
                </c:pt>
                <c:pt idx="9" formatCode="General">
                  <c:v>87.8</c:v>
                </c:pt>
                <c:pt idx="10">
                  <c:v>11.5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4">
          <a:noFill/>
        </a:ln>
      </c:spPr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810" b="0" i="0" u="none" strike="noStrike" baseline="0">
          <a:solidFill>
            <a:srgbClr val="000000"/>
          </a:solidFill>
          <a:latin typeface="Georgia"/>
          <a:ea typeface="Georgia"/>
          <a:cs typeface="Georgia"/>
        </a:defRPr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392381510767003E-2"/>
          <c:y val="8.706027922228729E-2"/>
          <c:w val="0.5240174365605561"/>
          <c:h val="0.82587944155542536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dPt>
            <c:idx val="0"/>
            <c:bubble3D val="0"/>
            <c:explosion val="1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</c:dPt>
          <c:dPt>
            <c:idx val="6"/>
            <c:bubble3D val="0"/>
          </c:dPt>
          <c:dPt>
            <c:idx val="7"/>
            <c:bubble3D val="0"/>
          </c:dPt>
          <c:dPt>
            <c:idx val="8"/>
            <c:bubble3D val="0"/>
          </c:dPt>
          <c:dPt>
            <c:idx val="9"/>
            <c:bubble3D val="0"/>
          </c:dPt>
          <c:dPt>
            <c:idx val="10"/>
            <c:bubble3D val="0"/>
          </c:dPt>
          <c:dPt>
            <c:idx val="11"/>
            <c:bubble3D val="0"/>
          </c:dPt>
          <c:dPt>
            <c:idx val="12"/>
            <c:bubble3D val="0"/>
          </c:dPt>
          <c:dPt>
            <c:idx val="13"/>
            <c:bubble3D val="0"/>
          </c:dPt>
          <c:dLbls>
            <c:dLbl>
              <c:idx val="0"/>
              <c:layout>
                <c:manualLayout>
                  <c:x val="-8.365894875872316E-6"/>
                  <c:y val="0.13153276102535913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6.9641608582725056E-3"/>
                  <c:y val="9.1827673389635364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2.1495631935883E-4"/>
                  <c:y val="4.7299997380456059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layout>
                <c:manualLayout>
                  <c:x val="-3.5211786076184892E-3"/>
                  <c:y val="2.508995672126628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-4.4750651373127906E-2"/>
                  <c:y val="-2.9882429307002488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7"/>
              <c:layout>
                <c:manualLayout>
                  <c:x val="-1.7531154722591452E-2"/>
                  <c:y val="-7.3499480398515268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8"/>
              <c:layout>
                <c:manualLayout>
                  <c:x val="-4.342428711478042E-2"/>
                  <c:y val="-0.10873388556374577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9"/>
              <c:layout>
                <c:manualLayout>
                  <c:x val="-9.7138615703613249E-3"/>
                  <c:y val="-0.16689360590420591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0"/>
              <c:layout>
                <c:manualLayout>
                  <c:x val="1.0834232240201119E-2"/>
                  <c:y val="-5.9576448727657619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1"/>
              <c:layout>
                <c:manualLayout>
                  <c:x val="2.1499759275694252E-2"/>
                  <c:y val="-4.3888436963839574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2"/>
              <c:layout>
                <c:manualLayout>
                  <c:x val="8.5465160120705722E-2"/>
                  <c:y val="-3.640744140352703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3"/>
              <c:layout>
                <c:manualLayout>
                  <c:x val="0.11984221960749668"/>
                  <c:y val="-1.2692833156323661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0.0%" sourceLinked="0"/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Лист1!$A$2:$A$15</c:f>
              <c:strCache>
                <c:ptCount val="14"/>
                <c:pt idx="0">
                  <c:v>Развитие системы образования - 3 333,3</c:v>
                </c:pt>
                <c:pt idx="1">
                  <c:v>Развитие сферы культуры - 137,1</c:v>
                </c:pt>
                <c:pt idx="2">
                  <c:v>Развитие дорожного хозяйства и благоустройство - 579,6</c:v>
                </c:pt>
                <c:pt idx="3">
                  <c:v>Экономическое развитие - 2,4</c:v>
                </c:pt>
                <c:pt idx="4">
                  <c:v>Охрана окружающей среды - 0,5</c:v>
                </c:pt>
                <c:pt idx="5">
                  <c:v>Обеспечение безопасности населения и территории - 34,0</c:v>
                </c:pt>
                <c:pt idx="6">
                  <c:v>Сельское хозяйство и устойчивое развитие сельских территорий - 14,4</c:v>
                </c:pt>
                <c:pt idx="7">
                  <c:v>Управление земельными ресурсами и имуществом - 98,1</c:v>
                </c:pt>
                <c:pt idx="8">
                  <c:v>Градостроительная политика - 34,7</c:v>
                </c:pt>
                <c:pt idx="9">
                  <c:v>Совершенствование муниципального управления - 133,1</c:v>
                </c:pt>
                <c:pt idx="10">
                  <c:v>Управление муниципальными финансами и муниципальным долгом - 411,6</c:v>
                </c:pt>
                <c:pt idx="11">
                  <c:v>Развитие отдельных направлений социальной сферы -59,3</c:v>
                </c:pt>
                <c:pt idx="12">
                  <c:v>Развитие молодежной политики, физической культуры и спорта - 39,5</c:v>
                </c:pt>
                <c:pt idx="13">
                  <c:v>Развитие жилищно-коммунального хозяйства - 303,2</c:v>
                </c:pt>
              </c:strCache>
            </c:strRef>
          </c:cat>
          <c:val>
            <c:numRef>
              <c:f>Лист1!$B$2:$B$15</c:f>
              <c:numCache>
                <c:formatCode>0.0</c:formatCode>
                <c:ptCount val="14"/>
                <c:pt idx="0" formatCode="#,##0.0">
                  <c:v>3333.3</c:v>
                </c:pt>
                <c:pt idx="1">
                  <c:v>137.1</c:v>
                </c:pt>
                <c:pt idx="2" formatCode="General">
                  <c:v>579.6</c:v>
                </c:pt>
                <c:pt idx="3" formatCode="General">
                  <c:v>2.4</c:v>
                </c:pt>
                <c:pt idx="4">
                  <c:v>0.5</c:v>
                </c:pt>
                <c:pt idx="5">
                  <c:v>34</c:v>
                </c:pt>
                <c:pt idx="6" formatCode="General">
                  <c:v>14.4</c:v>
                </c:pt>
                <c:pt idx="7" formatCode="General">
                  <c:v>98.1</c:v>
                </c:pt>
                <c:pt idx="8">
                  <c:v>34.700000000000003</c:v>
                </c:pt>
                <c:pt idx="9" formatCode="General">
                  <c:v>133.1</c:v>
                </c:pt>
                <c:pt idx="10" formatCode="General">
                  <c:v>411.6</c:v>
                </c:pt>
                <c:pt idx="11">
                  <c:v>59.3</c:v>
                </c:pt>
                <c:pt idx="12" formatCode="General">
                  <c:v>39.5</c:v>
                </c:pt>
                <c:pt idx="13" formatCode="General">
                  <c:v>303.2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2">
          <a:noFill/>
        </a:ln>
      </c:spPr>
    </c:plotArea>
    <c:legend>
      <c:legendPos val="r"/>
      <c:layout>
        <c:manualLayout>
          <c:xMode val="edge"/>
          <c:yMode val="edge"/>
          <c:x val="0.64186167811826067"/>
          <c:y val="1.7300889228311342E-2"/>
          <c:w val="0.34453137625312757"/>
          <c:h val="0.98190345771995891"/>
        </c:manualLayout>
      </c:layout>
      <c:overlay val="0"/>
      <c:txPr>
        <a:bodyPr/>
        <a:lstStyle/>
        <a:p>
          <a:pPr>
            <a:defRPr sz="12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7355889662924258E-2"/>
          <c:y val="0.10344711878921624"/>
          <c:w val="0.86684410006508095"/>
          <c:h val="0.5460270244015614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налоговые и неналоговые доходы (с учетом доп. норматива по НДФЛ взамен дотации)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4139270253335644E-3"/>
                  <c:y val="1.56865005517036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4D8-485C-9F94-2A0D1ACF4678}"/>
                </c:ext>
              </c:extLst>
            </c:dLbl>
            <c:dLbl>
              <c:idx val="1"/>
              <c:layout>
                <c:manualLayout>
                  <c:x val="-1.4139271827500884E-3"/>
                  <c:y val="2.449479485609307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6E8-46D5-90CA-BEC5378F263D}"/>
                </c:ext>
              </c:extLst>
            </c:dLbl>
            <c:dLbl>
              <c:idx val="2"/>
              <c:layout>
                <c:manualLayout>
                  <c:x val="2.8278540506671288E-3"/>
                  <c:y val="2.7769017308674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6E8-46D5-90CA-BEC5378F263D}"/>
                </c:ext>
              </c:extLst>
            </c:dLbl>
            <c:dLbl>
              <c:idx val="3"/>
              <c:layout>
                <c:manualLayout>
                  <c:x val="-1.4139271827501921E-3"/>
                  <c:y val="2.694427434170238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6E8-46D5-90CA-BEC5378F263D}"/>
                </c:ext>
              </c:extLst>
            </c:dLbl>
            <c:dLbl>
              <c:idx val="4"/>
              <c:layout>
                <c:manualLayout>
                  <c:x val="-5.6557081013342576E-3"/>
                  <c:y val="2.3529750827555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4D8-485C-9F94-2A0D1ACF4678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Лист1!$B$1:$F$1</c:f>
              <c:strCache>
                <c:ptCount val="5"/>
                <c:pt idx="0">
                  <c:v>2021 год певоначальный бюджет</c:v>
                </c:pt>
                <c:pt idx="1">
                  <c:v>2021 год уточненный бюджет</c:v>
                </c:pt>
                <c:pt idx="2">
                  <c:v>2022 год утвержденный бюджет</c:v>
                </c:pt>
                <c:pt idx="3">
                  <c:v>2023 год утвержденный бюджет</c:v>
                </c:pt>
                <c:pt idx="4">
                  <c:v>2024 год утвержденный бюджет</c:v>
                </c:pt>
              </c:strCache>
            </c:strRef>
          </c:cat>
          <c:val>
            <c:numRef>
              <c:f>Лист1!$B$2:$F$2</c:f>
              <c:numCache>
                <c:formatCode>0.0</c:formatCode>
                <c:ptCount val="5"/>
                <c:pt idx="0">
                  <c:v>1563.9</c:v>
                </c:pt>
                <c:pt idx="1">
                  <c:v>1748.8</c:v>
                </c:pt>
                <c:pt idx="2">
                  <c:v>1642.2</c:v>
                </c:pt>
                <c:pt idx="3">
                  <c:v>1797.1</c:v>
                </c:pt>
                <c:pt idx="4">
                  <c:v>1681.3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B6E8-46D5-90CA-BEC5378F263D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дотации </c:v>
                </c:pt>
              </c:strCache>
            </c:strRef>
          </c:tx>
          <c:invertIfNegative val="0"/>
          <c:dLbls>
            <c:dLbl>
              <c:idx val="3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6E8-46D5-90CA-BEC5378F263D}"/>
                </c:ext>
              </c:extLst>
            </c:dLbl>
            <c:dLbl>
              <c:idx val="4"/>
              <c:delete val="1"/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Лист1!$B$1:$F$1</c:f>
              <c:strCache>
                <c:ptCount val="5"/>
                <c:pt idx="0">
                  <c:v>2021 год певоначальный бюджет</c:v>
                </c:pt>
                <c:pt idx="1">
                  <c:v>2021 год уточненный бюджет</c:v>
                </c:pt>
                <c:pt idx="2">
                  <c:v>2022 год утвержденный бюджет</c:v>
                </c:pt>
                <c:pt idx="3">
                  <c:v>2023 год утвержденный бюджет</c:v>
                </c:pt>
                <c:pt idx="4">
                  <c:v>2024 год утвержденный бюджет</c:v>
                </c:pt>
              </c:strCache>
            </c:strRef>
          </c:cat>
          <c:val>
            <c:numRef>
              <c:f>Лист1!$B$3:$F$3</c:f>
              <c:numCache>
                <c:formatCode>0.0</c:formatCode>
                <c:ptCount val="5"/>
                <c:pt idx="0">
                  <c:v>34.597999999999999</c:v>
                </c:pt>
                <c:pt idx="1">
                  <c:v>53.6</c:v>
                </c:pt>
                <c:pt idx="2">
                  <c:v>62.4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B6E8-46D5-90CA-BEC5378F263D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dLbl>
              <c:idx val="0"/>
              <c:layout>
                <c:manualLayout>
                  <c:x val="-1.4139270253335644E-3"/>
                  <c:y val="-2.908837140363301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6E8-46D5-90CA-BEC5378F263D}"/>
                </c:ext>
              </c:extLst>
            </c:dLbl>
            <c:dLbl>
              <c:idx val="1"/>
              <c:layout>
                <c:manualLayout>
                  <c:x val="0"/>
                  <c:y val="1.1299632746496269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6E8-46D5-90CA-BEC5378F263D}"/>
                </c:ext>
              </c:extLst>
            </c:dLbl>
            <c:dLbl>
              <c:idx val="2"/>
              <c:layout>
                <c:manualLayout>
                  <c:x val="-4.2417810760006927E-3"/>
                  <c:y val="-3.4635875561996672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6E8-46D5-90CA-BEC5378F263D}"/>
                </c:ext>
              </c:extLst>
            </c:dLbl>
            <c:dLbl>
              <c:idx val="3"/>
              <c:layout>
                <c:manualLayout>
                  <c:x val="-1.4139270253335644E-3"/>
                  <c:y val="2.642496006324011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6E8-46D5-90CA-BEC5378F263D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53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Лист1!$B$1:$F$1</c:f>
              <c:strCache>
                <c:ptCount val="5"/>
                <c:pt idx="0">
                  <c:v>2021 год певоначальный бюджет</c:v>
                </c:pt>
                <c:pt idx="1">
                  <c:v>2021 год уточненный бюджет</c:v>
                </c:pt>
                <c:pt idx="2">
                  <c:v>2022 год утвержденный бюджет</c:v>
                </c:pt>
                <c:pt idx="3">
                  <c:v>2023 год утвержденный бюджет</c:v>
                </c:pt>
                <c:pt idx="4">
                  <c:v>2024 год утвержденный бюджет</c:v>
                </c:pt>
              </c:strCache>
            </c:strRef>
          </c:cat>
          <c:val>
            <c:numRef>
              <c:f>Лист1!$B$4:$F$4</c:f>
              <c:numCache>
                <c:formatCode>0.0</c:formatCode>
                <c:ptCount val="5"/>
                <c:pt idx="0">
                  <c:v>2881.3</c:v>
                </c:pt>
                <c:pt idx="1">
                  <c:v>3195</c:v>
                </c:pt>
                <c:pt idx="2">
                  <c:v>3336</c:v>
                </c:pt>
                <c:pt idx="3">
                  <c:v>2656</c:v>
                </c:pt>
                <c:pt idx="4">
                  <c:v>2737.2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B6E8-46D5-90CA-BEC5378F26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165592064"/>
        <c:axId val="165618432"/>
      </c:barChart>
      <c:catAx>
        <c:axId val="165592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56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5618432"/>
        <c:crosses val="autoZero"/>
        <c:auto val="1"/>
        <c:lblAlgn val="ctr"/>
        <c:lblOffset val="100"/>
        <c:noMultiLvlLbl val="0"/>
      </c:catAx>
      <c:valAx>
        <c:axId val="165618432"/>
        <c:scaling>
          <c:orientation val="minMax"/>
          <c:max val="5500"/>
          <c:min val="0"/>
        </c:scaling>
        <c:delete val="0"/>
        <c:axPos val="l"/>
        <c:numFmt formatCode="0.0" sourceLinked="1"/>
        <c:majorTickMark val="none"/>
        <c:minorTickMark val="none"/>
        <c:tickLblPos val="nextTo"/>
        <c:txPr>
          <a:bodyPr/>
          <a:lstStyle/>
          <a:p>
            <a:pPr>
              <a:defRPr sz="1285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5592064"/>
        <c:crosses val="autoZero"/>
        <c:crossBetween val="between"/>
      </c:valAx>
      <c:spPr>
        <a:noFill/>
        <a:ln w="23321">
          <a:noFill/>
        </a:ln>
      </c:spPr>
    </c:plotArea>
    <c:legend>
      <c:legendPos val="b"/>
      <c:layout>
        <c:manualLayout>
          <c:xMode val="edge"/>
          <c:yMode val="edge"/>
          <c:x val="1.1539992882245652E-2"/>
          <c:y val="0.822752219166351"/>
          <c:w val="0.96985008229903458"/>
          <c:h val="0.16414749427710348"/>
        </c:manualLayout>
      </c:layout>
      <c:overlay val="0"/>
      <c:txPr>
        <a:bodyPr/>
        <a:lstStyle/>
        <a:p>
          <a:pPr>
            <a:defRPr sz="1285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653"/>
      </a:pPr>
      <a:endParaRPr lang="ru-RU"/>
    </a:p>
  </c:txPr>
  <c:externalData r:id="rId1">
    <c:autoUpdate val="0"/>
  </c:externalData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95" b="1" i="0"/>
            </a:pPr>
            <a:r>
              <a:rPr lang="ru-RU" sz="1195" b="1" i="0" dirty="0"/>
              <a:t>Расходы по программе </a:t>
            </a:r>
            <a:r>
              <a:rPr lang="ru-RU" sz="1195" b="1" i="0" dirty="0" smtClean="0"/>
              <a:t>(</a:t>
            </a:r>
            <a:r>
              <a:rPr lang="ru-RU" sz="1195" b="1" i="0" dirty="0"/>
              <a:t>тыс. руб.)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9.0072600628915631E-2"/>
          <c:y val="0.25202885443284079"/>
          <c:w val="0.89765823121102484"/>
          <c:h val="0.626287183368514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по программе за счет местного бюджета (тыс. руб.)</c:v>
                </c:pt>
              </c:strCache>
            </c:strRef>
          </c:tx>
          <c:spPr>
            <a:solidFill>
              <a:schemeClr val="accent1"/>
            </a:solidFill>
            <a:ln w="45945">
              <a:solidFill>
                <a:schemeClr val="accent1"/>
              </a:solidFill>
            </a:ln>
          </c:spPr>
          <c:invertIfNegative val="0"/>
          <c:dLbls>
            <c:dLbl>
              <c:idx val="0"/>
              <c:layout>
                <c:manualLayout>
                  <c:x val="-1.5203344735841885E-3"/>
                  <c:y val="5.680811443242771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880973971754101E-3"/>
                  <c:y val="3.4854770361242224E-2"/>
                </c:manualLayout>
              </c:layout>
              <c:numFmt formatCode="#,##0.0" sourceLinked="0"/>
              <c:spPr>
                <a:noFill/>
              </c:spPr>
              <c:txPr>
                <a:bodyPr/>
                <a:lstStyle/>
                <a:p>
                  <a:pPr>
                    <a:defRPr sz="1099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sz="1099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3418024.9</c:v>
                </c:pt>
                <c:pt idx="1">
                  <c:v>3333329.1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8"/>
        <c:overlap val="-44"/>
        <c:axId val="133539712"/>
        <c:axId val="160655616"/>
      </c:barChart>
      <c:catAx>
        <c:axId val="1335397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98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0655616"/>
        <c:crosses val="autoZero"/>
        <c:auto val="1"/>
        <c:lblAlgn val="ctr"/>
        <c:lblOffset val="100"/>
        <c:noMultiLvlLbl val="0"/>
      </c:catAx>
      <c:valAx>
        <c:axId val="160655616"/>
        <c:scaling>
          <c:orientation val="minMax"/>
          <c:max val="35000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98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3539712"/>
        <c:crosses val="autoZero"/>
        <c:crossBetween val="between"/>
        <c:majorUnit val="1000000"/>
      </c:valAx>
      <c:spPr>
        <a:noFill/>
        <a:ln w="25416">
          <a:noFill/>
        </a:ln>
      </c:spPr>
    </c:plotArea>
    <c:plotVisOnly val="1"/>
    <c:dispBlanksAs val="gap"/>
    <c:showDLblsOverMax val="0"/>
  </c:chart>
  <c:spPr>
    <a:noFill/>
  </c:spPr>
  <c:txPr>
    <a:bodyPr/>
    <a:lstStyle/>
    <a:p>
      <a:pPr>
        <a:defRPr sz="1449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8.0012149473233554E-2"/>
          <c:y val="7.8741253630999125E-2"/>
          <c:w val="0.86196671044334061"/>
          <c:h val="0.564654803880378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доходов краевого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numFmt formatCode="#,##0.0" sourceLinked="0"/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1809" b="1" i="0" u="none" strike="noStrike" baseline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2021 год</c:v>
                  </c:pt>
                  <c:pt idx="1">
                    <c:v>2021 год</c:v>
                  </c:pt>
                  <c:pt idx="2">
                    <c:v>2022 год</c:v>
                  </c:pt>
                  <c:pt idx="3">
                    <c:v>2023 год</c:v>
                  </c:pt>
                  <c:pt idx="4">
                    <c:v>2024 год</c:v>
                  </c:pt>
                </c:lvl>
                <c:lvl>
                  <c:pt idx="0">
                    <c:v>первонач. бюджет</c:v>
                  </c:pt>
                  <c:pt idx="1">
                    <c:v>уточненный бюджет</c:v>
                  </c:pt>
                  <c:pt idx="2">
                    <c:v>проект бюджета</c:v>
                  </c:pt>
                </c:lvl>
              </c:multiLvlStrCache>
            </c:multiLvl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3022.8</c:v>
                </c:pt>
                <c:pt idx="1">
                  <c:v>3418</c:v>
                </c:pt>
                <c:pt idx="2">
                  <c:v>3333.3</c:v>
                </c:pt>
                <c:pt idx="3">
                  <c:v>2884.1</c:v>
                </c:pt>
                <c:pt idx="4">
                  <c:v>2960.5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33212416"/>
        <c:axId val="133226496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5.1498607769857402E-2"/>
                  <c:y val="-8.256028613395824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C44-47D6-BAC0-5F04B31193E3}"/>
                </c:ext>
              </c:extLst>
            </c:dLbl>
            <c:dLbl>
              <c:idx val="1"/>
              <c:layout>
                <c:manualLayout>
                  <c:x val="-5.0135317076346289E-2"/>
                  <c:y val="-9.142075425798247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2585494175122134E-2"/>
                  <c:y val="-0.1334869034898365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C44-47D6-BAC0-5F04B31193E3}"/>
                </c:ext>
              </c:extLst>
            </c:dLbl>
            <c:dLbl>
              <c:idx val="3"/>
              <c:layout>
                <c:manualLayout>
                  <c:x val="-4.0997434508961463E-2"/>
                  <c:y val="-0.1159749786754448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C44-47D6-BAC0-5F04B31193E3}"/>
                </c:ext>
              </c:extLst>
            </c:dLbl>
            <c:dLbl>
              <c:idx val="4"/>
              <c:layout>
                <c:manualLayout>
                  <c:x val="-4.9383719932415325E-2"/>
                  <c:y val="-6.9422589555433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C44-47D6-BAC0-5F04B31193E3}"/>
                </c:ext>
              </c:extLst>
            </c:dLbl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1809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2021 год</c:v>
                  </c:pt>
                  <c:pt idx="1">
                    <c:v>2021 год</c:v>
                  </c:pt>
                  <c:pt idx="2">
                    <c:v>2022 год</c:v>
                  </c:pt>
                  <c:pt idx="3">
                    <c:v>2023 год</c:v>
                  </c:pt>
                  <c:pt idx="4">
                    <c:v>2024 год</c:v>
                  </c:pt>
                </c:lvl>
                <c:lvl>
                  <c:pt idx="0">
                    <c:v>первонач. бюджет</c:v>
                  </c:pt>
                  <c:pt idx="1">
                    <c:v>уточненный бюджет</c:v>
                  </c:pt>
                  <c:pt idx="2">
                    <c:v>проект бюджета</c:v>
                  </c:pt>
                </c:lvl>
              </c:multiLvlStrCache>
            </c:multiLvl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100</c:v>
                </c:pt>
                <c:pt idx="1">
                  <c:v>113.07397115257376</c:v>
                </c:pt>
                <c:pt idx="2">
                  <c:v>97.521942656524288</c:v>
                </c:pt>
                <c:pt idx="3">
                  <c:v>86.523865238652377</c:v>
                </c:pt>
                <c:pt idx="4">
                  <c:v>102.64900662251657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3228032"/>
        <c:axId val="133229568"/>
      </c:lineChart>
      <c:catAx>
        <c:axId val="1332124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809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33226496"/>
        <c:crosses val="autoZero"/>
        <c:auto val="1"/>
        <c:lblAlgn val="ctr"/>
        <c:lblOffset val="100"/>
        <c:noMultiLvlLbl val="0"/>
      </c:catAx>
      <c:valAx>
        <c:axId val="133226496"/>
        <c:scaling>
          <c:orientation val="minMax"/>
          <c:min val="0"/>
        </c:scaling>
        <c:delete val="0"/>
        <c:axPos val="l"/>
        <c:majorGridlines>
          <c:spPr>
            <a:ln w="6367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809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33212416"/>
        <c:crosses val="autoZero"/>
        <c:crossBetween val="between"/>
        <c:majorUnit val="500"/>
      </c:valAx>
      <c:catAx>
        <c:axId val="1332280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3229568"/>
        <c:crosses val="autoZero"/>
        <c:auto val="1"/>
        <c:lblAlgn val="ctr"/>
        <c:lblOffset val="100"/>
        <c:noMultiLvlLbl val="0"/>
      </c:catAx>
      <c:valAx>
        <c:axId val="133229568"/>
        <c:scaling>
          <c:orientation val="minMax"/>
          <c:max val="150"/>
          <c:min val="0"/>
        </c:scaling>
        <c:delete val="0"/>
        <c:axPos val="r"/>
        <c:numFmt formatCode="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809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33228032"/>
        <c:crosses val="max"/>
        <c:crossBetween val="between"/>
      </c:valAx>
      <c:spPr>
        <a:noFill/>
        <a:ln w="25391">
          <a:noFill/>
        </a:ln>
      </c:spPr>
    </c:plotArea>
    <c:plotVisOnly val="1"/>
    <c:dispBlanksAs val="gap"/>
    <c:showDLblsOverMax val="0"/>
  </c:chart>
  <c:txPr>
    <a:bodyPr/>
    <a:lstStyle/>
    <a:p>
      <a:pPr>
        <a:defRPr sz="1809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355" b="1"/>
            </a:pPr>
            <a:r>
              <a:rPr lang="ru-RU" sz="1355" b="1" dirty="0"/>
              <a:t>Расходы по программе (тыс. руб.)</a:t>
            </a:r>
          </a:p>
        </c:rich>
      </c:tx>
      <c:layout>
        <c:manualLayout>
          <c:xMode val="edge"/>
          <c:yMode val="edge"/>
          <c:x val="0.37265900585347461"/>
          <c:y val="0.1529729443308146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5550323468332579E-2"/>
          <c:y val="0.27489958775341505"/>
          <c:w val="0.89765823121102484"/>
          <c:h val="0.593704178633121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по программе за счет местного бюджета (тыс. руб.)</c:v>
                </c:pt>
              </c:strCache>
            </c:strRef>
          </c:tx>
          <c:spPr>
            <a:solidFill>
              <a:schemeClr val="accent6"/>
            </a:solidFill>
            <a:ln w="35465">
              <a:solidFill>
                <a:schemeClr val="accent6"/>
              </a:solidFill>
            </a:ln>
          </c:spPr>
          <c:invertIfNegative val="0"/>
          <c:dLbls>
            <c:dLbl>
              <c:idx val="0"/>
              <c:layout>
                <c:manualLayout>
                  <c:x val="-2.8308560185392093E-3"/>
                  <c:y val="0.2006960912389045"/>
                </c:manualLayout>
              </c:layout>
              <c:tx>
                <c:rich>
                  <a:bodyPr/>
                  <a:lstStyle/>
                  <a:p>
                    <a:pPr>
                      <a:defRPr sz="1600" b="1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6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16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138</a:t>
                    </a:r>
                    <a:r>
                      <a:rPr lang="ru-RU" sz="16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16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246,4</a:t>
                    </a:r>
                    <a:endParaRPr lang="en-US" sz="16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8308560185392093E-3"/>
                  <c:y val="0.15812371422332386"/>
                </c:manualLayout>
              </c:layout>
              <c:tx>
                <c:rich>
                  <a:bodyPr/>
                  <a:lstStyle/>
                  <a:p>
                    <a:pPr>
                      <a:defRPr sz="1600" b="1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16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137 109,4</a:t>
                    </a:r>
                    <a:endParaRPr lang="en-US" sz="16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Лист1!$B$2:$B$3</c:f>
              <c:numCache>
                <c:formatCode>#,##0.00</c:formatCode>
                <c:ptCount val="2"/>
                <c:pt idx="0" formatCode="0.0">
                  <c:v>138246.39999999999</c:v>
                </c:pt>
                <c:pt idx="1">
                  <c:v>137109.4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5FF-4D90-92E4-5BC954D75B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6"/>
        <c:overlap val="-44"/>
        <c:axId val="133791104"/>
        <c:axId val="133801088"/>
      </c:barChart>
      <c:catAx>
        <c:axId val="133791104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low"/>
        <c:txPr>
          <a:bodyPr/>
          <a:lstStyle/>
          <a:p>
            <a:pPr>
              <a:defRPr sz="14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3801088"/>
        <c:crosses val="autoZero"/>
        <c:auto val="1"/>
        <c:lblAlgn val="ctr"/>
        <c:lblOffset val="50"/>
        <c:noMultiLvlLbl val="0"/>
      </c:catAx>
      <c:valAx>
        <c:axId val="133801088"/>
        <c:scaling>
          <c:orientation val="minMax"/>
          <c:max val="150000"/>
          <c:min val="0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046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3791104"/>
        <c:crosses val="autoZero"/>
        <c:crossBetween val="between"/>
        <c:majorUnit val="50000"/>
        <c:minorUnit val="5000"/>
      </c:valAx>
      <c:spPr>
        <a:noFill/>
        <a:ln w="25396">
          <a:noFill/>
        </a:ln>
      </c:spPr>
    </c:plotArea>
    <c:plotVisOnly val="1"/>
    <c:dispBlanksAs val="gap"/>
    <c:showDLblsOverMax val="0"/>
  </c:chart>
  <c:txPr>
    <a:bodyPr/>
    <a:lstStyle/>
    <a:p>
      <a:pPr>
        <a:defRPr sz="1118"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600" dirty="0"/>
              <a:t>Расходы по программе  (</a:t>
            </a:r>
            <a:r>
              <a:rPr lang="ru-RU" sz="1600" dirty="0" err="1"/>
              <a:t>тыс.руб</a:t>
            </a:r>
            <a:r>
              <a:rPr lang="ru-RU" sz="1600" dirty="0"/>
              <a:t>.)</a:t>
            </a:r>
          </a:p>
        </c:rich>
      </c:tx>
      <c:layout/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accent1"/>
              </a:solidFill>
            </a:ln>
          </c:spPr>
          <c:invertIfNegative val="0"/>
          <c:dLbls>
            <c:dLbl>
              <c:idx val="0"/>
              <c:layout>
                <c:manualLayout>
                  <c:x val="-4.4088782078060516E-3"/>
                  <c:y val="-0.272222272362162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3C8-413C-A951-85525EE8F8AC}"/>
                </c:ext>
              </c:extLst>
            </c:dLbl>
            <c:dLbl>
              <c:idx val="1"/>
              <c:layout>
                <c:manualLayout>
                  <c:x val="-4.4088782078060516E-3"/>
                  <c:y val="-0.20774857627638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3C8-413C-A951-85525EE8F8A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Лист1!$B$2:$B$3</c:f>
              <c:numCache>
                <c:formatCode>_-* #,##0.0\ _₽_-;\-* #,##0.0\ _₽_-;_-* "-"??\ _₽_-;_-@_-</c:formatCode>
                <c:ptCount val="2"/>
                <c:pt idx="0">
                  <c:v>42007.8</c:v>
                </c:pt>
                <c:pt idx="1">
                  <c:v>34045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3C8-413C-A951-85525EE8F8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4115328"/>
        <c:axId val="134116864"/>
      </c:barChart>
      <c:catAx>
        <c:axId val="1341153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4116864"/>
        <c:crosses val="autoZero"/>
        <c:auto val="1"/>
        <c:lblAlgn val="ctr"/>
        <c:lblOffset val="100"/>
        <c:noMultiLvlLbl val="0"/>
      </c:catAx>
      <c:valAx>
        <c:axId val="134116864"/>
        <c:scaling>
          <c:orientation val="minMax"/>
        </c:scaling>
        <c:delete val="0"/>
        <c:axPos val="l"/>
        <c:majorGridlines/>
        <c:numFmt formatCode="_-* #,##0.0\ _₽_-;\-* #,##0.0\ _₽_-;_-* &quot;-&quot;??\ _₽_-;_-@_-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4115328"/>
        <c:crosses val="autoZero"/>
        <c:crossBetween val="between"/>
      </c:valAx>
      <c:spPr>
        <a:ln>
          <a:solidFill>
            <a:schemeClr val="accent1"/>
          </a:solidFill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600" dirty="0"/>
              <a:t>Расходы по программе  (</a:t>
            </a:r>
            <a:r>
              <a:rPr lang="ru-RU" sz="1600" dirty="0" err="1"/>
              <a:t>тыс.руб</a:t>
            </a:r>
            <a:r>
              <a:rPr lang="ru-RU" sz="1600" dirty="0"/>
              <a:t>.)</a:t>
            </a:r>
          </a:p>
        </c:rich>
      </c:tx>
      <c:layout>
        <c:manualLayout>
          <c:xMode val="edge"/>
          <c:yMode val="edge"/>
          <c:x val="0.33697438013602488"/>
          <c:y val="3.8313790953520645E-2"/>
        </c:manualLayout>
      </c:layout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accent1"/>
              </a:solidFill>
            </a:ln>
          </c:spPr>
          <c:invertIfNegative val="0"/>
          <c:dLbls>
            <c:dLbl>
              <c:idx val="0"/>
              <c:layout>
                <c:manualLayout>
                  <c:x val="-4.4088782078060516E-3"/>
                  <c:y val="-0.272222272362162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3C8-413C-A951-85525EE8F8AC}"/>
                </c:ext>
              </c:extLst>
            </c:dLbl>
            <c:dLbl>
              <c:idx val="1"/>
              <c:layout>
                <c:manualLayout>
                  <c:x val="-4.4088782078060516E-3"/>
                  <c:y val="-0.20774857627638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3C8-413C-A951-85525EE8F8A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Лист1!$B$2:$B$3</c:f>
              <c:numCache>
                <c:formatCode>_-* #,##0.0\ _₽_-;\-* #,##0.0\ _₽_-;_-* "-"??\ _₽_-;_-@_-</c:formatCode>
                <c:ptCount val="2"/>
                <c:pt idx="0">
                  <c:v>94858.2</c:v>
                </c:pt>
                <c:pt idx="1">
                  <c:v>59327.7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3C8-413C-A951-85525EE8F8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4339968"/>
        <c:axId val="134349952"/>
      </c:barChart>
      <c:catAx>
        <c:axId val="1343399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4349952"/>
        <c:crosses val="autoZero"/>
        <c:auto val="1"/>
        <c:lblAlgn val="ctr"/>
        <c:lblOffset val="100"/>
        <c:noMultiLvlLbl val="0"/>
      </c:catAx>
      <c:valAx>
        <c:axId val="134349952"/>
        <c:scaling>
          <c:orientation val="minMax"/>
        </c:scaling>
        <c:delete val="0"/>
        <c:axPos val="l"/>
        <c:majorGridlines/>
        <c:numFmt formatCode="_-* #,##0.0\ _₽_-;\-* #,##0.0\ _₽_-;_-* &quot;-&quot;??\ _₽_-;_-@_-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4339968"/>
        <c:crosses val="autoZero"/>
        <c:crossBetween val="between"/>
      </c:valAx>
      <c:spPr>
        <a:ln>
          <a:solidFill>
            <a:schemeClr val="accent1"/>
          </a:solidFill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57" b="0"/>
            </a:pPr>
            <a:r>
              <a:rPr lang="ru-RU" sz="1157" b="1" dirty="0"/>
              <a:t>Расходы по программе (тыс. руб.)</a:t>
            </a:r>
          </a:p>
        </c:rich>
      </c:tx>
      <c:layout>
        <c:manualLayout>
          <c:xMode val="edge"/>
          <c:yMode val="edge"/>
          <c:x val="0.33899677794595434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7123272274130567E-2"/>
          <c:y val="0.22999099831896319"/>
          <c:w val="0.89765823121102484"/>
          <c:h val="0.626287183368514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по программе (тыс. руб.)</c:v>
                </c:pt>
              </c:strCache>
            </c:strRef>
          </c:tx>
          <c:spPr>
            <a:solidFill>
              <a:schemeClr val="accent6"/>
            </a:solidFill>
            <a:ln w="34114">
              <a:solidFill>
                <a:schemeClr val="accent6"/>
              </a:solidFill>
            </a:ln>
          </c:spPr>
          <c:invertIfNegative val="0"/>
          <c:dLbls>
            <c:dLbl>
              <c:idx val="0"/>
              <c:layout>
                <c:manualLayout>
                  <c:x val="-1.1184437063257171E-2"/>
                  <c:y val="0.115239550280095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5775322223426344E-3"/>
                  <c:y val="-4.023295595513247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Лист1!$B$2:$B$3</c:f>
              <c:numCache>
                <c:formatCode>#,##0.00</c:formatCode>
                <c:ptCount val="2"/>
                <c:pt idx="0">
                  <c:v>115766.7</c:v>
                </c:pt>
                <c:pt idx="1">
                  <c:v>39536.9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A06-4EDA-8BEA-51FFFFB52C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72"/>
        <c:overlap val="-30"/>
        <c:axId val="160550912"/>
        <c:axId val="160552448"/>
      </c:barChart>
      <c:catAx>
        <c:axId val="1605509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68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0552448"/>
        <c:crosses val="autoZero"/>
        <c:auto val="1"/>
        <c:lblAlgn val="ctr"/>
        <c:lblOffset val="100"/>
        <c:noMultiLvlLbl val="0"/>
      </c:catAx>
      <c:valAx>
        <c:axId val="160552448"/>
        <c:scaling>
          <c:orientation val="minMax"/>
          <c:max val="80000"/>
          <c:min val="0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txPr>
          <a:bodyPr/>
          <a:lstStyle/>
          <a:p>
            <a:pPr>
              <a:defRPr sz="868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0550912"/>
        <c:crosses val="autoZero"/>
        <c:crossBetween val="between"/>
        <c:majorUnit val="20000"/>
        <c:minorUnit val="10000"/>
      </c:valAx>
      <c:spPr>
        <a:noFill/>
        <a:ln w="21000">
          <a:noFill/>
        </a:ln>
      </c:spPr>
    </c:plotArea>
    <c:plotVisOnly val="1"/>
    <c:dispBlanksAs val="gap"/>
    <c:showDLblsOverMax val="0"/>
  </c:chart>
  <c:txPr>
    <a:bodyPr/>
    <a:lstStyle/>
    <a:p>
      <a:pPr>
        <a:defRPr sz="1075"/>
      </a:pPr>
      <a:endParaRPr lang="ru-RU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="1"/>
            </a:pPr>
            <a:r>
              <a:rPr lang="ru-RU" sz="1400" b="1" dirty="0"/>
              <a:t>Расходы по программе </a:t>
            </a:r>
            <a:r>
              <a:rPr lang="ru-RU" sz="1400" b="1" dirty="0" smtClean="0"/>
              <a:t>(</a:t>
            </a:r>
            <a:r>
              <a:rPr lang="ru-RU" sz="1400" b="1" dirty="0"/>
              <a:t>тыс. руб.)</a:t>
            </a:r>
          </a:p>
        </c:rich>
      </c:tx>
      <c:layout>
        <c:manualLayout>
          <c:xMode val="edge"/>
          <c:yMode val="edge"/>
          <c:x val="0.34930754615379872"/>
          <c:y val="0.20691913497621947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7117824481009992E-2"/>
          <c:y val="0.35788470885583745"/>
          <c:w val="0.90061296053470374"/>
          <c:h val="0.510719493396658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по программе за счет местного бюджета (тыс. руб.)</c:v>
                </c:pt>
              </c:strCache>
            </c:strRef>
          </c:tx>
          <c:spPr>
            <a:ln w="36602">
              <a:solidFill>
                <a:schemeClr val="accent1"/>
              </a:solidFill>
            </a:ln>
          </c:spPr>
          <c:invertIfNegative val="0"/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13</a:t>
                    </a:r>
                    <a:r>
                      <a:rPr lang="ru-RU" dirty="0" smtClean="0"/>
                      <a:t>3 065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 formatCode="#,##0.0">
                  <c:v>92943.7</c:v>
                </c:pt>
                <c:pt idx="1">
                  <c:v>133065.1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2"/>
        <c:overlap val="-44"/>
        <c:axId val="161233536"/>
        <c:axId val="161259904"/>
      </c:barChart>
      <c:catAx>
        <c:axId val="1612335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1259904"/>
        <c:crosses val="autoZero"/>
        <c:auto val="1"/>
        <c:lblAlgn val="ctr"/>
        <c:lblOffset val="100"/>
        <c:noMultiLvlLbl val="0"/>
      </c:catAx>
      <c:valAx>
        <c:axId val="161259904"/>
        <c:scaling>
          <c:orientation val="minMax"/>
          <c:min val="0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769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1233536"/>
        <c:crosses val="autoZero"/>
        <c:crossBetween val="between"/>
        <c:minorUnit val="50000"/>
      </c:valAx>
      <c:spPr>
        <a:noFill/>
        <a:ln w="25404">
          <a:noFill/>
        </a:ln>
      </c:spPr>
    </c:plotArea>
    <c:plotVisOnly val="1"/>
    <c:dispBlanksAs val="gap"/>
    <c:showDLblsOverMax val="0"/>
  </c:chart>
  <c:txPr>
    <a:bodyPr/>
    <a:lstStyle/>
    <a:p>
      <a:pPr>
        <a:defRPr sz="1153"/>
      </a:pPr>
      <a:endParaRPr lang="ru-RU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="1"/>
            </a:pPr>
            <a:r>
              <a:rPr lang="ru-RU" sz="1400" b="1" dirty="0"/>
              <a:t>Расходы по программе (тыс. руб.)</a:t>
            </a:r>
          </a:p>
        </c:rich>
      </c:tx>
      <c:layout>
        <c:manualLayout>
          <c:xMode val="edge"/>
          <c:yMode val="edge"/>
          <c:x val="0.36703603043408395"/>
          <c:y val="7.760242893367143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7117824481009992E-2"/>
          <c:y val="0.35788470885583745"/>
          <c:w val="0.90061296053470374"/>
          <c:h val="0.510719493396658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по программе за счет местного бюджета (тыс. руб.)</c:v>
                </c:pt>
              </c:strCache>
            </c:strRef>
          </c:tx>
          <c:spPr>
            <a:ln w="36588">
              <a:solidFill>
                <a:schemeClr val="accent1"/>
              </a:solidFill>
            </a:ln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416</a:t>
                    </a:r>
                    <a:r>
                      <a:rPr lang="ru-RU" smtClean="0"/>
                      <a:t> </a:t>
                    </a:r>
                    <a:r>
                      <a:rPr lang="en-US" smtClean="0"/>
                      <a:t>816,3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411 645,2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Лист1!$B$2:$B$3</c:f>
              <c:numCache>
                <c:formatCode>#,##0.00</c:formatCode>
                <c:ptCount val="2"/>
                <c:pt idx="0" formatCode="General">
                  <c:v>416816.3</c:v>
                </c:pt>
                <c:pt idx="1">
                  <c:v>411645.2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F525-4957-986B-21F467BB2B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2"/>
        <c:overlap val="-44"/>
        <c:axId val="162439552"/>
        <c:axId val="162441088"/>
      </c:barChart>
      <c:catAx>
        <c:axId val="1624395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769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2441088"/>
        <c:crosses val="autoZero"/>
        <c:auto val="1"/>
        <c:lblAlgn val="ctr"/>
        <c:lblOffset val="100"/>
        <c:noMultiLvlLbl val="0"/>
      </c:catAx>
      <c:valAx>
        <c:axId val="1624410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769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2439552"/>
        <c:crosses val="autoZero"/>
        <c:crossBetween val="between"/>
        <c:minorUnit val="20000"/>
      </c:valAx>
      <c:spPr>
        <a:noFill/>
        <a:ln w="25395">
          <a:noFill/>
        </a:ln>
      </c:spPr>
    </c:plotArea>
    <c:plotVisOnly val="1"/>
    <c:dispBlanksAs val="gap"/>
    <c:showDLblsOverMax val="0"/>
  </c:chart>
  <c:txPr>
    <a:bodyPr/>
    <a:lstStyle/>
    <a:p>
      <a:pPr>
        <a:defRPr sz="1153"/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5566424519139447E-2"/>
          <c:y val="0.12889023312655182"/>
          <c:w val="0.91624786788396062"/>
          <c:h val="0.6153633123451399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Бюджетная обеспеченость СП 2021 г. после выравнивания</c:v>
                </c:pt>
              </c:strCache>
            </c:strRef>
          </c:tx>
          <c:spPr>
            <a:ln>
              <a:solidFill>
                <a:srgbClr val="002060"/>
              </a:solidFill>
            </a:ln>
          </c:spPr>
          <c:marker>
            <c:symbol val="circle"/>
            <c:size val="6"/>
            <c:spPr>
              <a:solidFill>
                <a:srgbClr val="002060"/>
              </a:solidFill>
            </c:spPr>
          </c:marker>
          <c:cat>
            <c:strRef>
              <c:f>Лист1!$A$2:$A$18</c:f>
              <c:strCache>
                <c:ptCount val="17"/>
                <c:pt idx="0">
                  <c:v>Юговское</c:v>
                </c:pt>
                <c:pt idx="1">
                  <c:v>Савинское</c:v>
                </c:pt>
                <c:pt idx="2">
                  <c:v>Култаевское</c:v>
                </c:pt>
                <c:pt idx="3">
                  <c:v>Двуреченское</c:v>
                </c:pt>
                <c:pt idx="4">
                  <c:v>Усть-Качкинское</c:v>
                </c:pt>
                <c:pt idx="5">
                  <c:v>Бершетское</c:v>
                </c:pt>
                <c:pt idx="6">
                  <c:v>Гамовское</c:v>
                </c:pt>
                <c:pt idx="7">
                  <c:v>Заболотское</c:v>
                </c:pt>
                <c:pt idx="8">
                  <c:v>Кондратовское</c:v>
                </c:pt>
                <c:pt idx="9">
                  <c:v>Кукуштанское</c:v>
                </c:pt>
                <c:pt idx="10">
                  <c:v>Лобановское</c:v>
                </c:pt>
                <c:pt idx="11">
                  <c:v>Пальниковское</c:v>
                </c:pt>
                <c:pt idx="12">
                  <c:v>Платошинское</c:v>
                </c:pt>
                <c:pt idx="13">
                  <c:v>Сылвенское</c:v>
                </c:pt>
                <c:pt idx="14">
                  <c:v>Фроловское</c:v>
                </c:pt>
                <c:pt idx="15">
                  <c:v>Хохловское</c:v>
                </c:pt>
                <c:pt idx="16">
                  <c:v>Юго-Камское</c:v>
                </c:pt>
              </c:strCache>
            </c:strRef>
          </c:cat>
          <c:val>
            <c:numRef>
              <c:f>Лист1!$B$2:$B$18</c:f>
              <c:numCache>
                <c:formatCode>General</c:formatCode>
                <c:ptCount val="17"/>
                <c:pt idx="0">
                  <c:v>2.5099999999999998</c:v>
                </c:pt>
                <c:pt idx="1">
                  <c:v>1.81</c:v>
                </c:pt>
                <c:pt idx="2">
                  <c:v>1.56</c:v>
                </c:pt>
                <c:pt idx="3">
                  <c:v>1.49</c:v>
                </c:pt>
                <c:pt idx="4">
                  <c:v>1.42</c:v>
                </c:pt>
                <c:pt idx="5">
                  <c:v>1.42</c:v>
                </c:pt>
                <c:pt idx="6">
                  <c:v>1.42</c:v>
                </c:pt>
                <c:pt idx="7">
                  <c:v>1.42</c:v>
                </c:pt>
                <c:pt idx="8">
                  <c:v>1.42</c:v>
                </c:pt>
                <c:pt idx="9">
                  <c:v>1.42</c:v>
                </c:pt>
                <c:pt idx="10">
                  <c:v>1.42</c:v>
                </c:pt>
                <c:pt idx="11">
                  <c:v>1.42</c:v>
                </c:pt>
                <c:pt idx="12">
                  <c:v>1.42</c:v>
                </c:pt>
                <c:pt idx="13">
                  <c:v>1.42</c:v>
                </c:pt>
                <c:pt idx="14">
                  <c:v>1.42</c:v>
                </c:pt>
                <c:pt idx="15">
                  <c:v>1.42</c:v>
                </c:pt>
                <c:pt idx="16">
                  <c:v>1.42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Бюджетная обеспеченность СП 2022 г. до выравнивания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triangle"/>
            <c:size val="6"/>
            <c:spPr>
              <a:solidFill>
                <a:srgbClr val="FF0000"/>
              </a:solidFill>
            </c:spPr>
          </c:marker>
          <c:dPt>
            <c:idx val="1"/>
            <c:bubble3D val="0"/>
          </c:dPt>
          <c:dPt>
            <c:idx val="2"/>
            <c:bubble3D val="0"/>
          </c:dPt>
          <c:dPt>
            <c:idx val="5"/>
            <c:bubble3D val="0"/>
          </c:dPt>
          <c:dPt>
            <c:idx val="7"/>
            <c:bubble3D val="0"/>
          </c:dPt>
          <c:dPt>
            <c:idx val="9"/>
            <c:bubble3D val="0"/>
          </c:dPt>
          <c:dPt>
            <c:idx val="13"/>
            <c:bubble3D val="0"/>
          </c:dPt>
          <c:dPt>
            <c:idx val="16"/>
            <c:bubble3D val="0"/>
          </c:dPt>
          <c:cat>
            <c:strRef>
              <c:f>Лист1!$A$2:$A$18</c:f>
              <c:strCache>
                <c:ptCount val="17"/>
                <c:pt idx="0">
                  <c:v>Юговское</c:v>
                </c:pt>
                <c:pt idx="1">
                  <c:v>Савинское</c:v>
                </c:pt>
                <c:pt idx="2">
                  <c:v>Култаевское</c:v>
                </c:pt>
                <c:pt idx="3">
                  <c:v>Двуреченское</c:v>
                </c:pt>
                <c:pt idx="4">
                  <c:v>Усть-Качкинское</c:v>
                </c:pt>
                <c:pt idx="5">
                  <c:v>Бершетское</c:v>
                </c:pt>
                <c:pt idx="6">
                  <c:v>Гамовское</c:v>
                </c:pt>
                <c:pt idx="7">
                  <c:v>Заболотское</c:v>
                </c:pt>
                <c:pt idx="8">
                  <c:v>Кондратовское</c:v>
                </c:pt>
                <c:pt idx="9">
                  <c:v>Кукуштанское</c:v>
                </c:pt>
                <c:pt idx="10">
                  <c:v>Лобановское</c:v>
                </c:pt>
                <c:pt idx="11">
                  <c:v>Пальниковское</c:v>
                </c:pt>
                <c:pt idx="12">
                  <c:v>Платошинское</c:v>
                </c:pt>
                <c:pt idx="13">
                  <c:v>Сылвенское</c:v>
                </c:pt>
                <c:pt idx="14">
                  <c:v>Фроловское</c:v>
                </c:pt>
                <c:pt idx="15">
                  <c:v>Хохловское</c:v>
                </c:pt>
                <c:pt idx="16">
                  <c:v>Юго-Камское</c:v>
                </c:pt>
              </c:strCache>
            </c:strRef>
          </c:cat>
          <c:val>
            <c:numRef>
              <c:f>Лист1!$C$2:$C$18</c:f>
              <c:numCache>
                <c:formatCode>General</c:formatCode>
                <c:ptCount val="17"/>
                <c:pt idx="0">
                  <c:v>2.63</c:v>
                </c:pt>
                <c:pt idx="1">
                  <c:v>1.67</c:v>
                </c:pt>
                <c:pt idx="2">
                  <c:v>1.64</c:v>
                </c:pt>
                <c:pt idx="3">
                  <c:v>1.44</c:v>
                </c:pt>
                <c:pt idx="4">
                  <c:v>1.34</c:v>
                </c:pt>
                <c:pt idx="5">
                  <c:v>0.64</c:v>
                </c:pt>
                <c:pt idx="6">
                  <c:v>0.53</c:v>
                </c:pt>
                <c:pt idx="7">
                  <c:v>1.1499999999999999</c:v>
                </c:pt>
                <c:pt idx="8">
                  <c:v>0.76</c:v>
                </c:pt>
                <c:pt idx="9">
                  <c:v>0.44</c:v>
                </c:pt>
                <c:pt idx="10">
                  <c:v>0.67</c:v>
                </c:pt>
                <c:pt idx="11">
                  <c:v>0.28999999999999998</c:v>
                </c:pt>
                <c:pt idx="12" formatCode="0.00">
                  <c:v>0.43</c:v>
                </c:pt>
                <c:pt idx="13">
                  <c:v>0.88</c:v>
                </c:pt>
                <c:pt idx="14">
                  <c:v>0.98</c:v>
                </c:pt>
                <c:pt idx="15" formatCode="0.00">
                  <c:v>1.18</c:v>
                </c:pt>
                <c:pt idx="16">
                  <c:v>0.46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Бюджетная обеспеченность СП 2022 г. после выравнивания</c:v>
                </c:pt>
              </c:strCache>
            </c:strRef>
          </c:tx>
          <c:spPr>
            <a:ln w="38054">
              <a:solidFill>
                <a:srgbClr val="00B050"/>
              </a:solidFill>
            </a:ln>
          </c:spPr>
          <c:marker>
            <c:symbol val="diamond"/>
            <c:size val="6"/>
            <c:spPr>
              <a:solidFill>
                <a:srgbClr val="00B050">
                  <a:alpha val="91000"/>
                </a:srgbClr>
              </a:solidFill>
              <a:ln w="38054">
                <a:solidFill>
                  <a:srgbClr val="00B050"/>
                </a:solidFill>
              </a:ln>
            </c:spPr>
          </c:marker>
          <c:cat>
            <c:strRef>
              <c:f>Лист1!$A$2:$A$18</c:f>
              <c:strCache>
                <c:ptCount val="17"/>
                <c:pt idx="0">
                  <c:v>Юговское</c:v>
                </c:pt>
                <c:pt idx="1">
                  <c:v>Савинское</c:v>
                </c:pt>
                <c:pt idx="2">
                  <c:v>Култаевское</c:v>
                </c:pt>
                <c:pt idx="3">
                  <c:v>Двуреченское</c:v>
                </c:pt>
                <c:pt idx="4">
                  <c:v>Усть-Качкинское</c:v>
                </c:pt>
                <c:pt idx="5">
                  <c:v>Бершетское</c:v>
                </c:pt>
                <c:pt idx="6">
                  <c:v>Гамовское</c:v>
                </c:pt>
                <c:pt idx="7">
                  <c:v>Заболотское</c:v>
                </c:pt>
                <c:pt idx="8">
                  <c:v>Кондратовское</c:v>
                </c:pt>
                <c:pt idx="9">
                  <c:v>Кукуштанское</c:v>
                </c:pt>
                <c:pt idx="10">
                  <c:v>Лобановское</c:v>
                </c:pt>
                <c:pt idx="11">
                  <c:v>Пальниковское</c:v>
                </c:pt>
                <c:pt idx="12">
                  <c:v>Платошинское</c:v>
                </c:pt>
                <c:pt idx="13">
                  <c:v>Сылвенское</c:v>
                </c:pt>
                <c:pt idx="14">
                  <c:v>Фроловское</c:v>
                </c:pt>
                <c:pt idx="15">
                  <c:v>Хохловское</c:v>
                </c:pt>
                <c:pt idx="16">
                  <c:v>Юго-Камское</c:v>
                </c:pt>
              </c:strCache>
            </c:strRef>
          </c:cat>
          <c:val>
            <c:numRef>
              <c:f>Лист1!$D$2:$D$18</c:f>
              <c:numCache>
                <c:formatCode>General</c:formatCode>
                <c:ptCount val="17"/>
                <c:pt idx="0" formatCode="0.00">
                  <c:v>2.7</c:v>
                </c:pt>
                <c:pt idx="1">
                  <c:v>1.79</c:v>
                </c:pt>
                <c:pt idx="2">
                  <c:v>1.77</c:v>
                </c:pt>
                <c:pt idx="3">
                  <c:v>1.58</c:v>
                </c:pt>
                <c:pt idx="4">
                  <c:v>1.49</c:v>
                </c:pt>
                <c:pt idx="5">
                  <c:v>1.35</c:v>
                </c:pt>
                <c:pt idx="6">
                  <c:v>1.35</c:v>
                </c:pt>
                <c:pt idx="7">
                  <c:v>1.35</c:v>
                </c:pt>
                <c:pt idx="8">
                  <c:v>1.35</c:v>
                </c:pt>
                <c:pt idx="9">
                  <c:v>1.35</c:v>
                </c:pt>
                <c:pt idx="10">
                  <c:v>1.35</c:v>
                </c:pt>
                <c:pt idx="11">
                  <c:v>1.35</c:v>
                </c:pt>
                <c:pt idx="12">
                  <c:v>1.35</c:v>
                </c:pt>
                <c:pt idx="13">
                  <c:v>1.35</c:v>
                </c:pt>
                <c:pt idx="14">
                  <c:v>1.35</c:v>
                </c:pt>
                <c:pt idx="15">
                  <c:v>1.35</c:v>
                </c:pt>
                <c:pt idx="16">
                  <c:v>1.35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1623040"/>
        <c:axId val="161629312"/>
      </c:lineChart>
      <c:catAx>
        <c:axId val="161623040"/>
        <c:scaling>
          <c:orientation val="minMax"/>
        </c:scaling>
        <c:delete val="0"/>
        <c:axPos val="b"/>
        <c:numFmt formatCode="#,##0.00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 sz="1399" b="0" baseline="0">
                <a:latin typeface="Calibri" panose="020F0502020204030204" pitchFamily="34" charset="0"/>
              </a:defRPr>
            </a:pPr>
            <a:endParaRPr lang="ru-RU"/>
          </a:p>
        </c:txPr>
        <c:crossAx val="161629312"/>
        <c:crosses val="autoZero"/>
        <c:auto val="1"/>
        <c:lblAlgn val="ctr"/>
        <c:lblOffset val="100"/>
        <c:noMultiLvlLbl val="0"/>
      </c:catAx>
      <c:valAx>
        <c:axId val="161629312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 algn="ctr">
                  <a:defRPr sz="1194" b="1" i="0" u="none" strike="noStrike" baseline="0">
                    <a:solidFill>
                      <a:srgbClr val="000000"/>
                    </a:solidFill>
                    <a:latin typeface="Georgia"/>
                    <a:ea typeface="Georgia"/>
                    <a:cs typeface="Georgia"/>
                  </a:defRPr>
                </a:pPr>
                <a:r>
                  <a:rPr lang="ru-RU"/>
                  <a:t>тыс. руб.</a:t>
                </a:r>
              </a:p>
            </c:rich>
          </c:tx>
          <c:layout>
            <c:manualLayout>
              <c:xMode val="edge"/>
              <c:yMode val="edge"/>
              <c:x val="0"/>
              <c:y val="5.246640156602498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398"/>
            </a:pPr>
            <a:endParaRPr lang="ru-RU"/>
          </a:p>
        </c:txPr>
        <c:crossAx val="161623040"/>
        <c:crosses val="autoZero"/>
        <c:crossBetween val="between"/>
      </c:valAx>
      <c:spPr>
        <a:noFill/>
        <a:ln w="25385">
          <a:noFill/>
        </a:ln>
      </c:spPr>
    </c:plotArea>
    <c:legend>
      <c:legendPos val="b"/>
      <c:layout>
        <c:manualLayout>
          <c:xMode val="edge"/>
          <c:yMode val="edge"/>
          <c:x val="0.29078656212749526"/>
          <c:y val="5.1484651375099853E-2"/>
          <c:w val="0.70921343787250479"/>
          <c:h val="0.18560591297325291"/>
        </c:manualLayout>
      </c:layout>
      <c:overlay val="0"/>
      <c:txPr>
        <a:bodyPr/>
        <a:lstStyle/>
        <a:p>
          <a:pPr>
            <a:defRPr sz="1398" b="1">
              <a:latin typeface="Calibri" panose="020F050202020403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798"/>
      </a:pPr>
      <a:endParaRPr lang="ru-RU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title>
      <c:tx>
        <c:rich>
          <a:bodyPr/>
          <a:lstStyle/>
          <a:p>
            <a:pPr>
              <a:defRPr sz="1657" b="1">
                <a:latin typeface="Times New Roman" pitchFamily="18" charset="0"/>
                <a:cs typeface="Times New Roman" pitchFamily="18" charset="0"/>
              </a:defRPr>
            </a:pPr>
            <a:r>
              <a:rPr lang="ru-RU" sz="1657" b="1" dirty="0" smtClean="0">
                <a:latin typeface="Times New Roman" pitchFamily="18" charset="0"/>
                <a:cs typeface="Times New Roman" pitchFamily="18" charset="0"/>
              </a:rPr>
              <a:t>Расходы</a:t>
            </a:r>
            <a:r>
              <a:rPr lang="ru-RU" sz="1657" b="1" baseline="0" dirty="0" smtClean="0">
                <a:latin typeface="Times New Roman" pitchFamily="18" charset="0"/>
                <a:cs typeface="Times New Roman" pitchFamily="18" charset="0"/>
              </a:rPr>
              <a:t> на реализацию программы, тыс. руб.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6305553253211769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991647403082638"/>
          <c:y val="0.15867822862371592"/>
          <c:w val="0.79464022343474372"/>
          <c:h val="0.647876634177604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доходов краевого бюджета, млн рублей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4337228366936847E-3"/>
                  <c:y val="3.11290411054539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867897310759144E-3"/>
                  <c:y val="1.103439334174424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5.121750534824693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7355688028324012E-3"/>
                  <c:y val="8.637780315459303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867558582730315E-3"/>
                  <c:y val="-8.290306333620904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Лист1!$A$2:$B$3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Лист1!$C$2:$C$3</c:f>
              <c:numCache>
                <c:formatCode>#,##0.0</c:formatCode>
                <c:ptCount val="2"/>
                <c:pt idx="0">
                  <c:v>167061.9</c:v>
                </c:pt>
                <c:pt idx="1">
                  <c:v>303161.90000000002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61939456"/>
        <c:axId val="161940992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</c:strCache>
            </c:strRef>
          </c:tx>
          <c:dLbls>
            <c:dLbl>
              <c:idx val="0"/>
              <c:layout>
                <c:manualLayout>
                  <c:x val="-4.0186189806590021E-2"/>
                  <c:y val="-4.7669560620945184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9989136256656593E-2"/>
                  <c:y val="-5.5571900884143662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1386952903323335E-2"/>
                  <c:y val="-4.0071808630001045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8826245864208256E-2"/>
                  <c:y val="-4.4817361730986917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5930930919392583E-2"/>
                  <c:y val="-3.7203851735125887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Лист1!$A$2:$B$3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1939456"/>
        <c:axId val="161940992"/>
      </c:lineChart>
      <c:catAx>
        <c:axId val="1619394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1940992"/>
        <c:crosses val="autoZero"/>
        <c:auto val="1"/>
        <c:lblAlgn val="ctr"/>
        <c:lblOffset val="100"/>
        <c:noMultiLvlLbl val="0"/>
      </c:catAx>
      <c:valAx>
        <c:axId val="161940992"/>
        <c:scaling>
          <c:orientation val="minMax"/>
        </c:scaling>
        <c:delete val="0"/>
        <c:axPos val="l"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89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1939456"/>
        <c:crosses val="autoZero"/>
        <c:crossBetween val="between"/>
      </c:valAx>
      <c:spPr>
        <a:noFill/>
        <a:ln w="25396">
          <a:noFill/>
        </a:ln>
      </c:spPr>
    </c:plotArea>
    <c:plotVisOnly val="1"/>
    <c:dispBlanksAs val="gap"/>
    <c:showDLblsOverMax val="0"/>
  </c:chart>
  <c:txPr>
    <a:bodyPr/>
    <a:lstStyle/>
    <a:p>
      <a:pPr>
        <a:defRPr sz="1657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/>
            </a:pPr>
            <a:r>
              <a:rPr lang="ru-RU" dirty="0" smtClean="0"/>
              <a:t>2022 </a:t>
            </a:r>
            <a:r>
              <a:rPr lang="ru-RU" dirty="0"/>
              <a:t>год </a:t>
            </a:r>
            <a:r>
              <a:rPr lang="ru-RU" dirty="0" smtClean="0"/>
              <a:t>утвержденный бюджет</a:t>
            </a:r>
            <a:endParaRPr lang="ru-RU" dirty="0"/>
          </a:p>
        </c:rich>
      </c:tx>
      <c:layout>
        <c:manualLayout>
          <c:xMode val="edge"/>
          <c:yMode val="edge"/>
          <c:x val="0.2070220624082913"/>
          <c:y val="0"/>
        </c:manualLayout>
      </c:layout>
      <c:overlay val="0"/>
      <c:spPr>
        <a:solidFill>
          <a:schemeClr val="accent1">
            <a:lumMod val="20000"/>
            <a:lumOff val="80000"/>
          </a:schemeClr>
        </a:solidFill>
      </c:spPr>
    </c:title>
    <c:autoTitleDeleted val="0"/>
    <c:view3D>
      <c:rotX val="30"/>
      <c:rotY val="12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1623157799609505"/>
          <c:y val="0.13063719477049224"/>
          <c:w val="0.56464257594566791"/>
          <c:h val="0.7384799124883559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 утвержденный план</c:v>
                </c:pt>
              </c:strCache>
            </c:strRef>
          </c:tx>
          <c:explosion val="59"/>
          <c:dPt>
            <c:idx val="0"/>
            <c:bubble3D val="0"/>
            <c:explosion val="0"/>
          </c:dPt>
          <c:dPt>
            <c:idx val="1"/>
            <c:bubble3D val="0"/>
            <c:explosion val="26"/>
          </c:dPt>
          <c:dPt>
            <c:idx val="2"/>
            <c:bubble3D val="0"/>
            <c:explosion val="0"/>
          </c:dPt>
          <c:dLbls>
            <c:dLbl>
              <c:idx val="0"/>
              <c:layout>
                <c:manualLayout>
                  <c:x val="8.0707805833307181E-2"/>
                  <c:y val="4.4842282857842641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5.3750069421136561E-3"/>
                  <c:y val="2.543756195945715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13185307348498934"/>
                  <c:y val="9.0660249468804298E-4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0</c:formatCode>
                <c:ptCount val="3"/>
                <c:pt idx="0">
                  <c:v>1465.6</c:v>
                </c:pt>
                <c:pt idx="1">
                  <c:v>176.6</c:v>
                </c:pt>
                <c:pt idx="2">
                  <c:v>3398.4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5">
          <a:noFill/>
        </a:ln>
      </c:spPr>
    </c:plotArea>
    <c:legend>
      <c:legendPos val="r"/>
      <c:layout>
        <c:manualLayout>
          <c:xMode val="edge"/>
          <c:yMode val="edge"/>
          <c:x val="0"/>
          <c:y val="0.77508857155567412"/>
          <c:w val="0.98129845838235741"/>
          <c:h val="0.22417687619556026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zero"/>
    <c:showDLblsOverMax val="0"/>
  </c:chart>
  <c:spPr>
    <a:solidFill>
      <a:schemeClr val="bg1"/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title>
      <c:tx>
        <c:rich>
          <a:bodyPr/>
          <a:lstStyle/>
          <a:p>
            <a:pPr>
              <a:defRPr sz="1532" b="1">
                <a:latin typeface="Times New Roman" pitchFamily="18" charset="0"/>
                <a:cs typeface="Times New Roman" pitchFamily="18" charset="0"/>
              </a:defRPr>
            </a:pPr>
            <a:r>
              <a:rPr lang="ru-RU" sz="1532" b="1" dirty="0" smtClean="0">
                <a:latin typeface="Times New Roman" pitchFamily="18" charset="0"/>
                <a:cs typeface="Times New Roman" pitchFamily="18" charset="0"/>
              </a:rPr>
              <a:t>Расходы</a:t>
            </a:r>
            <a:r>
              <a:rPr lang="ru-RU" sz="1532" b="1" baseline="0" dirty="0" smtClean="0">
                <a:latin typeface="Times New Roman" pitchFamily="18" charset="0"/>
                <a:cs typeface="Times New Roman" pitchFamily="18" charset="0"/>
              </a:rPr>
              <a:t> на реализацию программы, тыс. руб.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6305542474784532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991647403082638"/>
          <c:y val="0.15867822862371592"/>
          <c:w val="0.79464022343474372"/>
          <c:h val="0.647876634177604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доходов краевого бюджета, млн рублей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4337228366936847E-3"/>
                  <c:y val="3.11290411054539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867897310759144E-3"/>
                  <c:y val="1.103439334174424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5.121750534824693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7355688028324012E-3"/>
                  <c:y val="8.637780315459303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867558582730315E-3"/>
                  <c:y val="-8.290306333620904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Лист1!$A$2:$B$3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Лист1!$C$2:$C$3</c:f>
              <c:numCache>
                <c:formatCode>#,##0.0</c:formatCode>
                <c:ptCount val="2"/>
                <c:pt idx="0">
                  <c:v>538773.19999999995</c:v>
                </c:pt>
                <c:pt idx="1">
                  <c:v>579625.4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62050816"/>
        <c:axId val="162052352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</c:strCache>
            </c:strRef>
          </c:tx>
          <c:dLbls>
            <c:dLbl>
              <c:idx val="0"/>
              <c:layout>
                <c:manualLayout>
                  <c:x val="-4.0186189806590021E-2"/>
                  <c:y val="-4.7669560620945184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9989136256656593E-2"/>
                  <c:y val="-5.5571900884143662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1386952903323335E-2"/>
                  <c:y val="-4.0071808630001045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8826245864208256E-2"/>
                  <c:y val="-4.4817361730986917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5930930919392583E-2"/>
                  <c:y val="-3.7203851735125887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Лист1!$A$2:$B$3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2050816"/>
        <c:axId val="162052352"/>
      </c:lineChart>
      <c:catAx>
        <c:axId val="1620508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2052352"/>
        <c:crosses val="autoZero"/>
        <c:auto val="1"/>
        <c:lblAlgn val="ctr"/>
        <c:lblOffset val="100"/>
        <c:noMultiLvlLbl val="0"/>
      </c:catAx>
      <c:valAx>
        <c:axId val="162052352"/>
        <c:scaling>
          <c:orientation val="minMax"/>
        </c:scaling>
        <c:delete val="0"/>
        <c:axPos val="l"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92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2050816"/>
        <c:crosses val="autoZero"/>
        <c:crossBetween val="between"/>
      </c:valAx>
      <c:spPr>
        <a:noFill/>
        <a:ln w="25393">
          <a:noFill/>
        </a:ln>
      </c:spPr>
    </c:plotArea>
    <c:plotVisOnly val="1"/>
    <c:dispBlanksAs val="gap"/>
    <c:showDLblsOverMax val="0"/>
  </c:chart>
  <c:txPr>
    <a:bodyPr/>
    <a:lstStyle/>
    <a:p>
      <a:pPr>
        <a:defRPr sz="1532"/>
      </a:pPr>
      <a:endParaRPr lang="ru-RU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title>
      <c:tx>
        <c:rich>
          <a:bodyPr/>
          <a:lstStyle/>
          <a:p>
            <a:pPr>
              <a:defRPr sz="1716" b="1">
                <a:latin typeface="Times New Roman" pitchFamily="18" charset="0"/>
                <a:cs typeface="Times New Roman" pitchFamily="18" charset="0"/>
              </a:defRPr>
            </a:pPr>
            <a:r>
              <a:rPr lang="ru-RU" sz="1716" b="1" dirty="0" smtClean="0">
                <a:latin typeface="Times New Roman" pitchFamily="18" charset="0"/>
                <a:cs typeface="Times New Roman" pitchFamily="18" charset="0"/>
              </a:rPr>
              <a:t>Расходы</a:t>
            </a:r>
            <a:r>
              <a:rPr lang="ru-RU" sz="1716" b="1" baseline="0" dirty="0" smtClean="0">
                <a:latin typeface="Times New Roman" pitchFamily="18" charset="0"/>
                <a:cs typeface="Times New Roman" pitchFamily="18" charset="0"/>
              </a:rPr>
              <a:t> на реализацию программы, тыс. руб.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5932250426738614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991647403082638"/>
          <c:y val="0.15867822862371592"/>
          <c:w val="0.79464022343474372"/>
          <c:h val="0.647876634177604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доходов краевого бюджета, млн рублей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4337228366936847E-3"/>
                  <c:y val="3.11290411054539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867897310759144E-3"/>
                  <c:y val="1.103439334174424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5.121750534824693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7355688028324012E-3"/>
                  <c:y val="8.637780315459303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867558582730315E-3"/>
                  <c:y val="-8.290306333620904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Лист1!$A$2:$B$3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Лист1!$C$2:$C$3</c:f>
              <c:numCache>
                <c:formatCode>#,##0.0</c:formatCode>
                <c:ptCount val="2"/>
                <c:pt idx="0">
                  <c:v>17121.400000000001</c:v>
                </c:pt>
                <c:pt idx="1">
                  <c:v>478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62348416"/>
        <c:axId val="162362496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</c:strCache>
            </c:strRef>
          </c:tx>
          <c:dLbls>
            <c:dLbl>
              <c:idx val="0"/>
              <c:layout>
                <c:manualLayout>
                  <c:x val="-4.0186189806590021E-2"/>
                  <c:y val="-4.7669560620945184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9989136256656593E-2"/>
                  <c:y val="-5.5571900884143662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1386952903323335E-2"/>
                  <c:y val="-4.0071808630001045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8826245864208256E-2"/>
                  <c:y val="-4.4817361730986917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5930930919392583E-2"/>
                  <c:y val="-3.7203851735125887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Лист1!$A$2:$B$3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2348416"/>
        <c:axId val="162362496"/>
      </c:lineChart>
      <c:catAx>
        <c:axId val="1623484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2362496"/>
        <c:crosses val="autoZero"/>
        <c:auto val="1"/>
        <c:lblAlgn val="ctr"/>
        <c:lblOffset val="100"/>
        <c:noMultiLvlLbl val="0"/>
      </c:catAx>
      <c:valAx>
        <c:axId val="162362496"/>
        <c:scaling>
          <c:orientation val="minMax"/>
        </c:scaling>
        <c:delete val="0"/>
        <c:axPos val="l"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335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2348416"/>
        <c:crosses val="autoZero"/>
        <c:crossBetween val="between"/>
      </c:valAx>
      <c:spPr>
        <a:noFill/>
        <a:ln w="25416">
          <a:noFill/>
        </a:ln>
      </c:spPr>
    </c:plotArea>
    <c:plotVisOnly val="1"/>
    <c:dispBlanksAs val="gap"/>
    <c:showDLblsOverMax val="0"/>
  </c:chart>
  <c:txPr>
    <a:bodyPr/>
    <a:lstStyle/>
    <a:p>
      <a:pPr>
        <a:defRPr sz="1716"/>
      </a:pPr>
      <a:endParaRPr lang="ru-RU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title>
      <c:tx>
        <c:rich>
          <a:bodyPr/>
          <a:lstStyle/>
          <a:p>
            <a:pPr>
              <a:defRPr sz="1635" b="1">
                <a:latin typeface="Times New Roman" pitchFamily="18" charset="0"/>
                <a:cs typeface="Times New Roman" pitchFamily="18" charset="0"/>
              </a:defRPr>
            </a:pPr>
            <a:r>
              <a:rPr lang="ru-RU" sz="1635" b="1" dirty="0">
                <a:latin typeface="Times New Roman" pitchFamily="18" charset="0"/>
                <a:cs typeface="Times New Roman" pitchFamily="18" charset="0"/>
              </a:rPr>
              <a:t>Расходы</a:t>
            </a:r>
            <a:r>
              <a:rPr lang="ru-RU" sz="1635" b="1" baseline="0" dirty="0">
                <a:latin typeface="Times New Roman" pitchFamily="18" charset="0"/>
                <a:cs typeface="Times New Roman" pitchFamily="18" charset="0"/>
              </a:rPr>
              <a:t> на реализацию программы, тыс. руб.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24744753179507722"/>
          <c:y val="6.5531636566902923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4738261543718609"/>
          <c:y val="0.23104115498132133"/>
          <c:w val="0.78717406241158727"/>
          <c:h val="0.57992611091618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доходов краевого бюджета, млн рублей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4337228366936847E-3"/>
                  <c:y val="3.11290411054539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13F-4236-872B-C2C5D2DA35EA}"/>
                </c:ext>
              </c:extLst>
            </c:dLbl>
            <c:dLbl>
              <c:idx val="1"/>
              <c:layout>
                <c:manualLayout>
                  <c:x val="2.867897310759144E-3"/>
                  <c:y val="1.103439334174424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13F-4236-872B-C2C5D2DA35EA}"/>
                </c:ext>
              </c:extLst>
            </c:dLbl>
            <c:dLbl>
              <c:idx val="2"/>
              <c:layout>
                <c:manualLayout>
                  <c:x val="0"/>
                  <c:y val="5.121750534824693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13F-4236-872B-C2C5D2DA35EA}"/>
                </c:ext>
              </c:extLst>
            </c:dLbl>
            <c:dLbl>
              <c:idx val="3"/>
              <c:layout>
                <c:manualLayout>
                  <c:x val="5.7355688028324012E-3"/>
                  <c:y val="8.637780315459303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13F-4236-872B-C2C5D2DA35EA}"/>
                </c:ext>
              </c:extLst>
            </c:dLbl>
            <c:dLbl>
              <c:idx val="4"/>
              <c:layout>
                <c:manualLayout>
                  <c:x val="2.867558582730315E-3"/>
                  <c:y val="-8.290306333620904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13F-4236-872B-C2C5D2DA35EA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Лист1!$A$2:$B$3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Лист1!$C$2:$C$3</c:f>
              <c:numCache>
                <c:formatCode>#,##0.0</c:formatCode>
                <c:ptCount val="2"/>
                <c:pt idx="0">
                  <c:v>2305</c:v>
                </c:pt>
                <c:pt idx="1">
                  <c:v>2359.1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F13F-4236-872B-C2C5D2DA35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64529280"/>
        <c:axId val="164531200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</c:strCache>
            </c:strRef>
          </c:tx>
          <c:dLbls>
            <c:dLbl>
              <c:idx val="0"/>
              <c:layout>
                <c:manualLayout>
                  <c:x val="-4.0186189806590021E-2"/>
                  <c:y val="-4.7669560620945184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13F-4236-872B-C2C5D2DA35EA}"/>
                </c:ext>
              </c:extLst>
            </c:dLbl>
            <c:dLbl>
              <c:idx val="1"/>
              <c:layout>
                <c:manualLayout>
                  <c:x val="-3.9989136256656593E-2"/>
                  <c:y val="-5.5571900884143662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13F-4236-872B-C2C5D2DA35EA}"/>
                </c:ext>
              </c:extLst>
            </c:dLbl>
            <c:dLbl>
              <c:idx val="2"/>
              <c:layout>
                <c:manualLayout>
                  <c:x val="-3.1386952903323335E-2"/>
                  <c:y val="-4.0071808630001045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13F-4236-872B-C2C5D2DA35EA}"/>
                </c:ext>
              </c:extLst>
            </c:dLbl>
            <c:dLbl>
              <c:idx val="3"/>
              <c:layout>
                <c:manualLayout>
                  <c:x val="-3.8826245864208256E-2"/>
                  <c:y val="-4.4817361730986917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13F-4236-872B-C2C5D2DA35EA}"/>
                </c:ext>
              </c:extLst>
            </c:dLbl>
            <c:dLbl>
              <c:idx val="4"/>
              <c:layout>
                <c:manualLayout>
                  <c:x val="-3.5930930919392583E-2"/>
                  <c:y val="-3.7203851735125887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13F-4236-872B-C2C5D2DA35EA}"/>
                </c:ext>
              </c:extLst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Лист1!$A$2:$B$3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B-F13F-4236-872B-C2C5D2DA35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4529280"/>
        <c:axId val="164531200"/>
      </c:lineChart>
      <c:catAx>
        <c:axId val="1645292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4531200"/>
        <c:crosses val="autoZero"/>
        <c:auto val="1"/>
        <c:lblAlgn val="ctr"/>
        <c:lblOffset val="100"/>
        <c:noMultiLvlLbl val="0"/>
      </c:catAx>
      <c:valAx>
        <c:axId val="16453120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64529280"/>
        <c:crosses val="autoZero"/>
        <c:crossBetween val="between"/>
        <c:majorUnit val="500"/>
      </c:valAx>
      <c:spPr>
        <a:noFill/>
        <a:ln w="26479">
          <a:noFill/>
        </a:ln>
      </c:spPr>
    </c:plotArea>
    <c:plotVisOnly val="1"/>
    <c:dispBlanksAs val="gap"/>
    <c:showDLblsOverMax val="0"/>
  </c:chart>
  <c:txPr>
    <a:bodyPr/>
    <a:lstStyle/>
    <a:p>
      <a:pPr>
        <a:defRPr sz="1635"/>
      </a:pPr>
      <a:endParaRPr lang="ru-RU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title>
      <c:tx>
        <c:rich>
          <a:bodyPr/>
          <a:lstStyle/>
          <a:p>
            <a:pPr>
              <a:defRPr sz="1717" b="1">
                <a:latin typeface="Times New Roman" pitchFamily="18" charset="0"/>
                <a:cs typeface="Times New Roman" pitchFamily="18" charset="0"/>
              </a:defRPr>
            </a:pPr>
            <a:r>
              <a:rPr lang="ru-RU" sz="1717" b="1" dirty="0" smtClean="0">
                <a:latin typeface="Times New Roman" pitchFamily="18" charset="0"/>
                <a:cs typeface="Times New Roman" pitchFamily="18" charset="0"/>
              </a:rPr>
              <a:t>Расходы</a:t>
            </a:r>
            <a:r>
              <a:rPr lang="ru-RU" sz="1717" b="1" baseline="0" dirty="0" smtClean="0">
                <a:latin typeface="Times New Roman" pitchFamily="18" charset="0"/>
                <a:cs typeface="Times New Roman" pitchFamily="18" charset="0"/>
              </a:rPr>
              <a:t> на реализацию программы, тыс. руб.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6305548519721749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991647403082638"/>
          <c:y val="0.23736827147724307"/>
          <c:w val="0.79464022343474372"/>
          <c:h val="0.595416640505467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доходов краевого бюджета, млн рублей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4337228366936847E-3"/>
                  <c:y val="3.11290411054539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867897310759144E-3"/>
                  <c:y val="1.103439334174424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5.121750534824693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7355688028324012E-3"/>
                  <c:y val="8.637780315459303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867558582730315E-3"/>
                  <c:y val="-8.290306333620904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Лист1!$A$2:$B$3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Лист1!$C$2:$C$3</c:f>
              <c:numCache>
                <c:formatCode>#,##0.0</c:formatCode>
                <c:ptCount val="2"/>
                <c:pt idx="0">
                  <c:v>17854</c:v>
                </c:pt>
                <c:pt idx="1">
                  <c:v>14402.1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63313920"/>
        <c:axId val="163381248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</c:strCache>
            </c:strRef>
          </c:tx>
          <c:dLbls>
            <c:dLbl>
              <c:idx val="0"/>
              <c:layout>
                <c:manualLayout>
                  <c:x val="-4.0186189806590021E-2"/>
                  <c:y val="-4.7669560620945184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9989136256656593E-2"/>
                  <c:y val="-5.5571900884143662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1386952903323335E-2"/>
                  <c:y val="-4.0071808630001045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8826245864208256E-2"/>
                  <c:y val="-4.4817361730986917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5930930919392583E-2"/>
                  <c:y val="-3.7203851735125887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Лист1!$A$2:$B$3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3313920"/>
        <c:axId val="163381248"/>
      </c:lineChart>
      <c:catAx>
        <c:axId val="1633139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3381248"/>
        <c:crosses val="autoZero"/>
        <c:auto val="1"/>
        <c:lblAlgn val="ctr"/>
        <c:lblOffset val="100"/>
        <c:noMultiLvlLbl val="0"/>
      </c:catAx>
      <c:valAx>
        <c:axId val="163381248"/>
        <c:scaling>
          <c:orientation val="minMax"/>
        </c:scaling>
        <c:delete val="0"/>
        <c:axPos val="l"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336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3313920"/>
        <c:crosses val="autoZero"/>
        <c:crossBetween val="between"/>
      </c:valAx>
      <c:spPr>
        <a:noFill/>
        <a:ln w="25416">
          <a:noFill/>
        </a:ln>
      </c:spPr>
    </c:plotArea>
    <c:plotVisOnly val="1"/>
    <c:dispBlanksAs val="gap"/>
    <c:showDLblsOverMax val="0"/>
  </c:chart>
  <c:txPr>
    <a:bodyPr/>
    <a:lstStyle/>
    <a:p>
      <a:pPr>
        <a:defRPr sz="1717"/>
      </a:pPr>
      <a:endParaRPr lang="ru-RU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title>
      <c:tx>
        <c:rich>
          <a:bodyPr/>
          <a:lstStyle/>
          <a:p>
            <a:pPr>
              <a:defRPr sz="1598" b="1">
                <a:latin typeface="Times New Roman" pitchFamily="18" charset="0"/>
                <a:cs typeface="Times New Roman" pitchFamily="18" charset="0"/>
              </a:defRPr>
            </a:pPr>
            <a:r>
              <a:rPr lang="ru-RU" sz="1598" b="1" dirty="0">
                <a:latin typeface="Times New Roman" pitchFamily="18" charset="0"/>
                <a:cs typeface="Times New Roman" pitchFamily="18" charset="0"/>
              </a:rPr>
              <a:t>Расходы</a:t>
            </a:r>
            <a:r>
              <a:rPr lang="ru-RU" sz="1598" b="1" baseline="0" dirty="0">
                <a:latin typeface="Times New Roman" pitchFamily="18" charset="0"/>
                <a:cs typeface="Times New Roman" pitchFamily="18" charset="0"/>
              </a:rPr>
              <a:t> на реализацию программы, тыс. руб.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6305548564420316"/>
          <c:y val="1.518994336234286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991647403082638"/>
          <c:y val="0.24897789134540607"/>
          <c:w val="0.79464022343474372"/>
          <c:h val="0.447608599044550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доходов краевого бюджета, млн рублей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4337228366936847E-3"/>
                  <c:y val="3.112904110545398E-3"/>
                </c:manualLayout>
              </c:layout>
              <c:numFmt formatCode="#,##0.00" sourceLinked="0"/>
              <c:spPr/>
              <c:txPr>
                <a:bodyPr/>
                <a:lstStyle/>
                <a:p>
                  <a:pPr>
                    <a:defRPr sz="1598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61D-408F-8DDD-09B033780501}"/>
                </c:ext>
              </c:extLst>
            </c:dLbl>
            <c:dLbl>
              <c:idx val="1"/>
              <c:layout>
                <c:manualLayout>
                  <c:x val="2.867897310759144E-3"/>
                  <c:y val="1.1034393341744247E-2"/>
                </c:manualLayout>
              </c:layout>
              <c:numFmt formatCode="#,##0.00" sourceLinked="0"/>
              <c:spPr/>
              <c:txPr>
                <a:bodyPr/>
                <a:lstStyle/>
                <a:p>
                  <a:pPr>
                    <a:defRPr sz="1598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61D-408F-8DDD-09B033780501}"/>
                </c:ext>
              </c:extLst>
            </c:dLbl>
            <c:dLbl>
              <c:idx val="2"/>
              <c:layout>
                <c:manualLayout>
                  <c:x val="0"/>
                  <c:y val="5.1217505348246936E-3"/>
                </c:manualLayout>
              </c:layout>
              <c:numFmt formatCode="#,##0.00" sourceLinked="0"/>
              <c:spPr/>
              <c:txPr>
                <a:bodyPr/>
                <a:lstStyle/>
                <a:p>
                  <a:pPr>
                    <a:defRPr sz="1598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61D-408F-8DDD-09B033780501}"/>
                </c:ext>
              </c:extLst>
            </c:dLbl>
            <c:dLbl>
              <c:idx val="3"/>
              <c:layout>
                <c:manualLayout>
                  <c:x val="5.7355688028324012E-3"/>
                  <c:y val="8.6377803154593039E-3"/>
                </c:manualLayout>
              </c:layout>
              <c:numFmt formatCode="#,##0.00" sourceLinked="0"/>
              <c:spPr/>
              <c:txPr>
                <a:bodyPr/>
                <a:lstStyle/>
                <a:p>
                  <a:pPr>
                    <a:defRPr sz="1598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61D-408F-8DDD-09B033780501}"/>
                </c:ext>
              </c:extLst>
            </c:dLbl>
            <c:dLbl>
              <c:idx val="4"/>
              <c:layout>
                <c:manualLayout>
                  <c:x val="2.867558582730315E-3"/>
                  <c:y val="-8.2903063336209042E-3"/>
                </c:manualLayout>
              </c:layout>
              <c:numFmt formatCode="#,##0.00" sourceLinked="0"/>
              <c:spPr/>
              <c:txPr>
                <a:bodyPr/>
                <a:lstStyle/>
                <a:p>
                  <a:pPr>
                    <a:defRPr sz="1598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61D-408F-8DDD-09B033780501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98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Лист1!$A$2:$B$3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Лист1!$C$2:$C$3</c:f>
              <c:numCache>
                <c:formatCode>#,##0.0</c:formatCode>
                <c:ptCount val="2"/>
                <c:pt idx="0">
                  <c:v>116036.9</c:v>
                </c:pt>
                <c:pt idx="1">
                  <c:v>98056.6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861D-408F-8DDD-09B0337805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64103680"/>
        <c:axId val="164105216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</c:strCache>
            </c:strRef>
          </c:tx>
          <c:marker>
            <c:symbol val="square"/>
            <c:size val="12"/>
          </c:marker>
          <c:dLbls>
            <c:dLbl>
              <c:idx val="0"/>
              <c:layout>
                <c:manualLayout>
                  <c:x val="-4.0186189806590021E-2"/>
                  <c:y val="-4.7669560620945184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75C-4506-BFF8-6CC7FD898704}"/>
                </c:ext>
              </c:extLst>
            </c:dLbl>
            <c:dLbl>
              <c:idx val="1"/>
              <c:layout>
                <c:manualLayout>
                  <c:x val="-3.9989136256656593E-2"/>
                  <c:y val="-5.5571900884143662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61D-408F-8DDD-09B033780501}"/>
                </c:ext>
              </c:extLst>
            </c:dLbl>
            <c:dLbl>
              <c:idx val="2"/>
              <c:layout>
                <c:manualLayout>
                  <c:x val="-3.1386952903323335E-2"/>
                  <c:y val="-4.0071808630001045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61D-408F-8DDD-09B033780501}"/>
                </c:ext>
              </c:extLst>
            </c:dLbl>
            <c:dLbl>
              <c:idx val="3"/>
              <c:layout>
                <c:manualLayout>
                  <c:x val="-3.8826245864208256E-2"/>
                  <c:y val="-4.4817361730986917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61D-408F-8DDD-09B033780501}"/>
                </c:ext>
              </c:extLst>
            </c:dLbl>
            <c:dLbl>
              <c:idx val="4"/>
              <c:layout>
                <c:manualLayout>
                  <c:x val="-3.5930930919392583E-2"/>
                  <c:y val="-3.7203851735125887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61D-408F-8DDD-09B033780501}"/>
                </c:ext>
              </c:extLst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Лист1!$A$2:$B$3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B-861D-408F-8DDD-09B0337805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4103680"/>
        <c:axId val="164105216"/>
      </c:lineChart>
      <c:catAx>
        <c:axId val="1641036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4105216"/>
        <c:crosses val="autoZero"/>
        <c:auto val="1"/>
        <c:lblAlgn val="ctr"/>
        <c:lblOffset val="100"/>
        <c:noMultiLvlLbl val="0"/>
      </c:catAx>
      <c:valAx>
        <c:axId val="164105216"/>
        <c:scaling>
          <c:orientation val="minMax"/>
        </c:scaling>
        <c:delete val="0"/>
        <c:axPos val="l"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4103680"/>
        <c:crosses val="autoZero"/>
        <c:crossBetween val="between"/>
      </c:valAx>
      <c:spPr>
        <a:noFill/>
        <a:ln w="25390">
          <a:noFill/>
        </a:ln>
      </c:spPr>
    </c:plotArea>
    <c:plotVisOnly val="1"/>
    <c:dispBlanksAs val="gap"/>
    <c:showDLblsOverMax val="0"/>
  </c:chart>
  <c:txPr>
    <a:bodyPr/>
    <a:lstStyle/>
    <a:p>
      <a:pPr>
        <a:defRPr sz="1713"/>
      </a:pPr>
      <a:endParaRPr lang="ru-RU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title>
      <c:tx>
        <c:rich>
          <a:bodyPr/>
          <a:lstStyle/>
          <a:p>
            <a:pPr>
              <a:defRPr sz="1598" b="1">
                <a:latin typeface="Times New Roman" pitchFamily="18" charset="0"/>
                <a:cs typeface="Times New Roman" pitchFamily="18" charset="0"/>
              </a:defRPr>
            </a:pPr>
            <a:r>
              <a:rPr lang="ru-RU" sz="1598" b="1" dirty="0" smtClean="0">
                <a:latin typeface="Times New Roman" pitchFamily="18" charset="0"/>
                <a:cs typeface="Times New Roman" pitchFamily="18" charset="0"/>
              </a:rPr>
              <a:t>Расходы</a:t>
            </a:r>
            <a:r>
              <a:rPr lang="ru-RU" sz="1598" b="1" baseline="0" dirty="0" smtClean="0">
                <a:latin typeface="Times New Roman" pitchFamily="18" charset="0"/>
                <a:cs typeface="Times New Roman" pitchFamily="18" charset="0"/>
              </a:rPr>
              <a:t> на реализацию программы, тыс. руб.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6305548564420316"/>
          <c:y val="1.518991729807358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991647403082638"/>
          <c:y val="0.35227861498386931"/>
          <c:w val="0.79464022343474372"/>
          <c:h val="0.445171161092108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доходов краевого бюджета, млн рублей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4337228366936847E-3"/>
                  <c:y val="3.11290411054539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867897310759144E-3"/>
                  <c:y val="1.103439334174424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5.121750534824693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7355688028324012E-3"/>
                  <c:y val="8.637780315459303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867558582730315E-3"/>
                  <c:y val="-8.290306333620904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sz="1598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Лист1!$A$2:$B$3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Лист1!$C$2:$C$3</c:f>
              <c:numCache>
                <c:formatCode>#,##0.0</c:formatCode>
                <c:ptCount val="2"/>
                <c:pt idx="0">
                  <c:v>37188.5</c:v>
                </c:pt>
                <c:pt idx="1">
                  <c:v>34739.599999999999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64320768"/>
        <c:axId val="164322304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</c:strCache>
            </c:strRef>
          </c:tx>
          <c:dLbls>
            <c:dLbl>
              <c:idx val="0"/>
              <c:layout>
                <c:manualLayout>
                  <c:x val="-4.0186189806590021E-2"/>
                  <c:y val="-4.7669560620945184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9989136256656593E-2"/>
                  <c:y val="-5.5571900884143662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1386952903323335E-2"/>
                  <c:y val="-4.0071808630001045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8826245864208256E-2"/>
                  <c:y val="-4.4817361730986917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5930930919392583E-2"/>
                  <c:y val="-3.7203851735125887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Лист1!$A$2:$B$3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4320768"/>
        <c:axId val="164322304"/>
      </c:lineChart>
      <c:catAx>
        <c:axId val="1643207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98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4322304"/>
        <c:crosses val="autoZero"/>
        <c:auto val="1"/>
        <c:lblAlgn val="ctr"/>
        <c:lblOffset val="100"/>
        <c:noMultiLvlLbl val="0"/>
      </c:catAx>
      <c:valAx>
        <c:axId val="164322304"/>
        <c:scaling>
          <c:orientation val="minMax"/>
        </c:scaling>
        <c:delete val="0"/>
        <c:axPos val="l"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4320768"/>
        <c:crosses val="autoZero"/>
        <c:crossBetween val="between"/>
      </c:valAx>
      <c:spPr>
        <a:noFill/>
        <a:ln w="25390">
          <a:noFill/>
        </a:ln>
      </c:spPr>
    </c:plotArea>
    <c:plotVisOnly val="1"/>
    <c:dispBlanksAs val="gap"/>
    <c:showDLblsOverMax val="0"/>
  </c:chart>
  <c:txPr>
    <a:bodyPr/>
    <a:lstStyle/>
    <a:p>
      <a:pPr>
        <a:defRPr sz="1713"/>
      </a:pPr>
      <a:endParaRPr lang="ru-RU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8.9278978460603467E-2"/>
          <c:y val="0.1002258979818783"/>
          <c:w val="0.91072100180395243"/>
          <c:h val="0.730210748635196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доходов краевого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dLbl>
              <c:idx val="0"/>
              <c:layout>
                <c:manualLayout>
                  <c:x val="-1.4337228366936847E-3"/>
                  <c:y val="3.11290411054539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B39-4AF5-9D8A-11939931912B}"/>
                </c:ext>
              </c:extLst>
            </c:dLbl>
            <c:dLbl>
              <c:idx val="1"/>
              <c:layout>
                <c:manualLayout>
                  <c:x val="2.867897310759144E-3"/>
                  <c:y val="1.103439334174424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B39-4AF5-9D8A-11939931912B}"/>
                </c:ext>
              </c:extLst>
            </c:dLbl>
            <c:dLbl>
              <c:idx val="2"/>
              <c:layout>
                <c:manualLayout>
                  <c:x val="0"/>
                  <c:y val="5.121750534824693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B39-4AF5-9D8A-11939931912B}"/>
                </c:ext>
              </c:extLst>
            </c:dLbl>
            <c:dLbl>
              <c:idx val="3"/>
              <c:layout>
                <c:manualLayout>
                  <c:x val="3.3619875385823984E-2"/>
                  <c:y val="-1.495215251355138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B39-4AF5-9D8A-11939931912B}"/>
                </c:ext>
              </c:extLst>
            </c:dLbl>
            <c:dLbl>
              <c:idx val="4"/>
              <c:layout>
                <c:manualLayout>
                  <c:x val="2.867558582730315E-3"/>
                  <c:y val="-8.290306333620904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B39-4AF5-9D8A-11939931912B}"/>
                </c:ext>
              </c:extLst>
            </c:dLbl>
            <c:numFmt formatCode="#,##0.0" sourceLinked="0"/>
            <c:spPr>
              <a:noFill/>
              <a:ln w="25374">
                <a:noFill/>
              </a:ln>
            </c:spPr>
            <c:txPr>
              <a:bodyPr/>
              <a:lstStyle/>
              <a:p>
                <a:pPr>
                  <a:defRPr sz="1798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2021 год</c:v>
                  </c:pt>
                  <c:pt idx="1">
                    <c:v>2021 год</c:v>
                  </c:pt>
                  <c:pt idx="2">
                    <c:v>2022 год</c:v>
                  </c:pt>
                  <c:pt idx="3">
                    <c:v>2023 год</c:v>
                  </c:pt>
                  <c:pt idx="4">
                    <c:v>2024 год</c:v>
                  </c:pt>
                </c:lvl>
                <c:lvl>
                  <c:pt idx="0">
                    <c:v>Перв.бюджет</c:v>
                  </c:pt>
                  <c:pt idx="1">
                    <c:v>Уточн. Бюджет</c:v>
                  </c:pt>
                  <c:pt idx="2">
                    <c:v>Проект бюджета</c:v>
                  </c:pt>
                </c:lvl>
              </c:multiLvlStrCache>
            </c:multiLvl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548.72</c:v>
                </c:pt>
                <c:pt idx="1">
                  <c:v>792.2</c:v>
                </c:pt>
                <c:pt idx="2">
                  <c:v>823.9</c:v>
                </c:pt>
                <c:pt idx="3">
                  <c:v>18.55</c:v>
                </c:pt>
                <c:pt idx="4">
                  <c:v>24.9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8B39-4AF5-9D8A-1193993191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65392768"/>
        <c:axId val="165394304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4.0186189806590021E-2"/>
                  <c:y val="-4.7669560620945184E-2"/>
                </c:manualLayout>
              </c:layout>
              <c:spPr>
                <a:noFill/>
                <a:ln w="25374">
                  <a:noFill/>
                </a:ln>
              </c:spPr>
              <c:txPr>
                <a:bodyPr/>
                <a:lstStyle/>
                <a:p>
                  <a:pPr>
                    <a:defRPr sz="1400" b="1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B39-4AF5-9D8A-11939931912B}"/>
                </c:ext>
              </c:extLst>
            </c:dLbl>
            <c:dLbl>
              <c:idx val="1"/>
              <c:layout>
                <c:manualLayout>
                  <c:x val="-3.9989136256656593E-2"/>
                  <c:y val="-5.5571900884143662E-2"/>
                </c:manualLayout>
              </c:layout>
              <c:spPr>
                <a:noFill/>
                <a:ln w="25374">
                  <a:noFill/>
                </a:ln>
              </c:spPr>
              <c:txPr>
                <a:bodyPr/>
                <a:lstStyle/>
                <a:p>
                  <a:pPr>
                    <a:defRPr sz="1400" b="1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B39-4AF5-9D8A-11939931912B}"/>
                </c:ext>
              </c:extLst>
            </c:dLbl>
            <c:dLbl>
              <c:idx val="2"/>
              <c:layout>
                <c:manualLayout>
                  <c:x val="-3.1386952903323335E-2"/>
                  <c:y val="-4.0071808630001045E-2"/>
                </c:manualLayout>
              </c:layout>
              <c:spPr>
                <a:noFill/>
                <a:ln w="25374">
                  <a:noFill/>
                </a:ln>
              </c:spPr>
              <c:txPr>
                <a:bodyPr/>
                <a:lstStyle/>
                <a:p>
                  <a:pPr>
                    <a:defRPr sz="1400" b="1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B39-4AF5-9D8A-11939931912B}"/>
                </c:ext>
              </c:extLst>
            </c:dLbl>
            <c:dLbl>
              <c:idx val="3"/>
              <c:layout>
                <c:manualLayout>
                  <c:x val="-3.8826245864208256E-2"/>
                  <c:y val="-4.4817361730986917E-2"/>
                </c:manualLayout>
              </c:layout>
              <c:spPr>
                <a:noFill/>
                <a:ln w="25374">
                  <a:noFill/>
                </a:ln>
              </c:spPr>
              <c:txPr>
                <a:bodyPr/>
                <a:lstStyle/>
                <a:p>
                  <a:pPr>
                    <a:defRPr sz="1400" b="1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B39-4AF5-9D8A-11939931912B}"/>
                </c:ext>
              </c:extLst>
            </c:dLbl>
            <c:dLbl>
              <c:idx val="4"/>
              <c:layout>
                <c:manualLayout>
                  <c:x val="-3.5930930919392583E-2"/>
                  <c:y val="-3.7203851735125887E-2"/>
                </c:manualLayout>
              </c:layout>
              <c:spPr>
                <a:noFill/>
                <a:ln w="25374">
                  <a:noFill/>
                </a:ln>
              </c:spPr>
              <c:txPr>
                <a:bodyPr/>
                <a:lstStyle/>
                <a:p>
                  <a:pPr>
                    <a:defRPr sz="1400" b="1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B39-4AF5-9D8A-11939931912B}"/>
                </c:ext>
              </c:extLst>
            </c:dLbl>
            <c:spPr>
              <a:noFill/>
              <a:ln w="25374">
                <a:noFill/>
              </a:ln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2021 год</c:v>
                  </c:pt>
                  <c:pt idx="1">
                    <c:v>2021 год</c:v>
                  </c:pt>
                  <c:pt idx="2">
                    <c:v>2022 год</c:v>
                  </c:pt>
                  <c:pt idx="3">
                    <c:v>2023 год</c:v>
                  </c:pt>
                  <c:pt idx="4">
                    <c:v>2024 год</c:v>
                  </c:pt>
                </c:lvl>
                <c:lvl>
                  <c:pt idx="0">
                    <c:v>Перв.бюджет</c:v>
                  </c:pt>
                  <c:pt idx="1">
                    <c:v>Уточн. Бюджет</c:v>
                  </c:pt>
                  <c:pt idx="2">
                    <c:v>Проект бюджета</c:v>
                  </c:pt>
                </c:lvl>
              </c:multiLvlStrCache>
            </c:multiLvl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100</c:v>
                </c:pt>
                <c:pt idx="1">
                  <c:v>144.37235748651406</c:v>
                </c:pt>
                <c:pt idx="2">
                  <c:v>104.00151476899772</c:v>
                </c:pt>
                <c:pt idx="3">
                  <c:v>2.2514868309260834</c:v>
                </c:pt>
                <c:pt idx="4">
                  <c:v>134.23180592991912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B-8B39-4AF5-9D8A-1193993191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5392768"/>
        <c:axId val="165394304"/>
      </c:lineChart>
      <c:catAx>
        <c:axId val="1653927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65394304"/>
        <c:crosses val="autoZero"/>
        <c:auto val="1"/>
        <c:lblAlgn val="ctr"/>
        <c:lblOffset val="100"/>
        <c:noMultiLvlLbl val="0"/>
      </c:catAx>
      <c:valAx>
        <c:axId val="165394304"/>
        <c:scaling>
          <c:orientation val="minMax"/>
        </c:scaling>
        <c:delete val="1"/>
        <c:axPos val="l"/>
        <c:majorGridlines>
          <c:spPr>
            <a:ln w="6342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.0" sourceLinked="1"/>
        <c:majorTickMark val="out"/>
        <c:minorTickMark val="none"/>
        <c:tickLblPos val="nextTo"/>
        <c:crossAx val="165392768"/>
        <c:crosses val="autoZero"/>
        <c:crossBetween val="between"/>
        <c:majorUnit val="50"/>
      </c:valAx>
      <c:spPr>
        <a:noFill/>
        <a:ln w="25397">
          <a:noFill/>
        </a:ln>
      </c:spPr>
    </c:plotArea>
    <c:plotVisOnly val="1"/>
    <c:dispBlanksAs val="gap"/>
    <c:showDLblsOverMax val="0"/>
  </c:chart>
  <c:txPr>
    <a:bodyPr/>
    <a:lstStyle/>
    <a:p>
      <a:pPr>
        <a:defRPr sz="1398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ru-RU" sz="1600" dirty="0" smtClean="0"/>
              <a:t>2024 </a:t>
            </a:r>
            <a:r>
              <a:rPr lang="ru-RU" sz="1600" dirty="0"/>
              <a:t>год </a:t>
            </a:r>
            <a:r>
              <a:rPr lang="ru-RU" sz="1600" dirty="0" smtClean="0"/>
              <a:t>утвержденный бюджет</a:t>
            </a:r>
            <a:endParaRPr lang="ru-RU" sz="1600" dirty="0"/>
          </a:p>
        </c:rich>
      </c:tx>
      <c:layout>
        <c:manualLayout>
          <c:xMode val="edge"/>
          <c:yMode val="edge"/>
          <c:x val="0.22815191323232661"/>
          <c:y val="4.4023751140804769E-3"/>
        </c:manualLayout>
      </c:layout>
      <c:overlay val="0"/>
      <c:spPr>
        <a:solidFill>
          <a:schemeClr val="accent1">
            <a:lumMod val="20000"/>
            <a:lumOff val="80000"/>
          </a:schemeClr>
        </a:solidFill>
      </c:spPr>
    </c:title>
    <c:autoTitleDeleted val="0"/>
    <c:view3D>
      <c:rotX val="30"/>
      <c:rotY val="12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35072583633254284"/>
          <c:w val="1"/>
          <c:h val="0.6380047823073445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 прогноз</c:v>
                </c:pt>
              </c:strCache>
            </c:strRef>
          </c:tx>
          <c:explosion val="39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Lbls>
            <c:dLbl>
              <c:idx val="0"/>
              <c:layout>
                <c:manualLayout>
                  <c:x val="0.36500673465186728"/>
                  <c:y val="-5.0634930377866795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27818947703961427"/>
                  <c:y val="-9.1016182032364066E-4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395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 formatCode="General">
                  <c:v>1505.6759999999999</c:v>
                </c:pt>
                <c:pt idx="1">
                  <c:v>175.66900000000001</c:v>
                </c:pt>
                <c:pt idx="2">
                  <c:v>2737.1570000000002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386">
          <a:noFill/>
        </a:ln>
      </c:spPr>
    </c:plotArea>
    <c:plotVisOnly val="1"/>
    <c:dispBlanksAs val="zero"/>
    <c:showDLblsOverMax val="0"/>
  </c:chart>
  <c:txPr>
    <a:bodyPr/>
    <a:lstStyle/>
    <a:p>
      <a:pPr>
        <a:defRPr sz="1795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ru-RU" sz="1600" dirty="0" smtClean="0"/>
              <a:t>202</a:t>
            </a:r>
            <a:r>
              <a:rPr lang="en-US" sz="1600" dirty="0" smtClean="0"/>
              <a:t>1</a:t>
            </a:r>
            <a:r>
              <a:rPr lang="ru-RU" sz="1600" dirty="0" smtClean="0"/>
              <a:t> </a:t>
            </a:r>
            <a:r>
              <a:rPr lang="ru-RU" sz="1600" dirty="0"/>
              <a:t>год </a:t>
            </a:r>
            <a:endParaRPr lang="ru-RU" sz="1600" dirty="0" smtClean="0"/>
          </a:p>
          <a:p>
            <a:pPr>
              <a:defRPr sz="1600"/>
            </a:pPr>
            <a:r>
              <a:rPr lang="ru-RU" sz="1600" dirty="0" smtClean="0"/>
              <a:t>уточненный бюджет</a:t>
            </a:r>
            <a:endParaRPr lang="ru-RU" sz="1600" dirty="0"/>
          </a:p>
        </c:rich>
      </c:tx>
      <c:layout>
        <c:manualLayout>
          <c:xMode val="edge"/>
          <c:yMode val="edge"/>
          <c:x val="0.12146967102232765"/>
          <c:y val="3.4126131435765171E-2"/>
        </c:manualLayout>
      </c:layout>
      <c:overlay val="0"/>
      <c:spPr>
        <a:solidFill>
          <a:schemeClr val="accent1">
            <a:lumMod val="20000"/>
            <a:lumOff val="80000"/>
          </a:schemeClr>
        </a:solidFill>
      </c:spPr>
    </c:title>
    <c:autoTitleDeleted val="0"/>
    <c:view3D>
      <c:rotX val="30"/>
      <c:rotY val="13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12887959640062"/>
          <c:y val="0.33229357609164434"/>
          <c:w val="0.77421700443788699"/>
          <c:h val="0.551567853900746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 уточненный план</c:v>
                </c:pt>
              </c:strCache>
            </c:strRef>
          </c:tx>
          <c:explosion val="24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  <c:explosion val="1"/>
          </c:dPt>
          <c:dLbls>
            <c:dLbl>
              <c:idx val="0"/>
              <c:layout>
                <c:manualLayout>
                  <c:x val="0.27212702124570987"/>
                  <c:y val="-1.6535185070370141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16940056947536644"/>
                  <c:y val="7.1940479880959765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1564.1</c:v>
                </c:pt>
                <c:pt idx="1">
                  <c:v>184.6</c:v>
                </c:pt>
                <c:pt idx="2">
                  <c:v>3248.6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386">
          <a:noFill/>
        </a:ln>
      </c:spPr>
    </c:plotArea>
    <c:plotVisOnly val="1"/>
    <c:dispBlanksAs val="zero"/>
    <c:showDLblsOverMax val="0"/>
  </c:chart>
  <c:txPr>
    <a:bodyPr/>
    <a:lstStyle/>
    <a:p>
      <a:pPr>
        <a:defRPr sz="1804"/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ru-RU" sz="1600" dirty="0" smtClean="0"/>
              <a:t>2021 </a:t>
            </a:r>
            <a:r>
              <a:rPr lang="ru-RU" sz="1600" dirty="0"/>
              <a:t>первоначальный </a:t>
            </a:r>
            <a:r>
              <a:rPr lang="ru-RU" sz="1600" dirty="0" smtClean="0"/>
              <a:t>бюджет</a:t>
            </a:r>
            <a:endParaRPr lang="ru-RU" sz="1600" dirty="0"/>
          </a:p>
        </c:rich>
      </c:tx>
      <c:layout>
        <c:manualLayout>
          <c:xMode val="edge"/>
          <c:yMode val="edge"/>
          <c:x val="0.12151110483152114"/>
          <c:y val="0"/>
        </c:manualLayout>
      </c:layout>
      <c:overlay val="0"/>
      <c:spPr>
        <a:solidFill>
          <a:schemeClr val="accent1">
            <a:lumMod val="20000"/>
            <a:lumOff val="80000"/>
          </a:schemeClr>
        </a:solidFill>
      </c:spPr>
    </c:title>
    <c:autoTitleDeleted val="0"/>
    <c:view3D>
      <c:rotX val="30"/>
      <c:rotY val="12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2932046756164677E-2"/>
          <c:y val="0.40188791920775641"/>
          <c:w val="0.97706791696207018"/>
          <c:h val="0.5320807110868458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первоначальный план</c:v>
                </c:pt>
              </c:strCache>
            </c:strRef>
          </c:tx>
          <c:explosion val="22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Lbls>
            <c:dLbl>
              <c:idx val="0"/>
              <c:layout>
                <c:manualLayout>
                  <c:x val="0.22873929540947124"/>
                  <c:y val="-2.1626681730669464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27646681763072767"/>
                  <c:y val="6.4422130249824183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393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 formatCode="General">
                  <c:v>1398.3</c:v>
                </c:pt>
                <c:pt idx="1">
                  <c:v>165.6</c:v>
                </c:pt>
                <c:pt idx="2">
                  <c:v>2915.9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17">
          <a:noFill/>
        </a:ln>
      </c:spPr>
    </c:plotArea>
    <c:plotVisOnly val="1"/>
    <c:dispBlanksAs val="zero"/>
    <c:showDLblsOverMax val="0"/>
  </c:chart>
  <c:txPr>
    <a:bodyPr/>
    <a:lstStyle/>
    <a:p>
      <a:pPr>
        <a:defRPr sz="1792"/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ru-RU" sz="1600" dirty="0" smtClean="0"/>
              <a:t>2023 </a:t>
            </a:r>
            <a:r>
              <a:rPr lang="ru-RU" sz="1600" dirty="0"/>
              <a:t>год </a:t>
            </a:r>
            <a:r>
              <a:rPr lang="ru-RU" sz="1600" dirty="0" smtClean="0"/>
              <a:t>утвержденный</a:t>
            </a:r>
            <a:r>
              <a:rPr lang="ru-RU" sz="1600" baseline="0" dirty="0" smtClean="0"/>
              <a:t> бюджет</a:t>
            </a:r>
            <a:endParaRPr lang="ru-RU" sz="1600" dirty="0"/>
          </a:p>
        </c:rich>
      </c:tx>
      <c:layout>
        <c:manualLayout>
          <c:xMode val="edge"/>
          <c:yMode val="edge"/>
          <c:x val="0.1870062102947217"/>
          <c:y val="0"/>
        </c:manualLayout>
      </c:layout>
      <c:overlay val="0"/>
      <c:spPr>
        <a:solidFill>
          <a:schemeClr val="accent1">
            <a:lumMod val="20000"/>
            <a:lumOff val="80000"/>
          </a:schemeClr>
        </a:solidFill>
      </c:spPr>
    </c:title>
    <c:autoTitleDeleted val="0"/>
    <c:view3D>
      <c:rotX val="30"/>
      <c:rotY val="12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706422321553982"/>
          <c:y val="0.26218370379692324"/>
          <c:w val="0.78266064066230967"/>
          <c:h val="0.6374293186850363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 утвержденный план</c:v>
                </c:pt>
              </c:strCache>
            </c:strRef>
          </c:tx>
          <c:explosion val="23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Lbls>
            <c:dLbl>
              <c:idx val="0"/>
              <c:layout>
                <c:manualLayout>
                  <c:x val="0.14953854797531219"/>
                  <c:y val="-2.2191580383160766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35630871429633731"/>
                  <c:y val="7.4688821377642753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1620.7429999999999</c:v>
                </c:pt>
                <c:pt idx="1">
                  <c:v>176.33799999999999</c:v>
                </c:pt>
                <c:pt idx="2">
                  <c:v>2656.0140000000001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399">
          <a:noFill/>
        </a:ln>
      </c:spPr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4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9041542993470054"/>
          <c:y val="0.26683230098799354"/>
          <c:w val="0.42964998151902428"/>
          <c:h val="0.70545986107300984"/>
        </c:manualLayout>
      </c:layout>
      <c:pie3DChart>
        <c:varyColors val="1"/>
        <c:ser>
          <c:idx val="1"/>
          <c:order val="0"/>
          <c:tx>
            <c:strRef>
              <c:f>Лист1!$D$1</c:f>
              <c:strCache>
                <c:ptCount val="1"/>
              </c:strCache>
            </c:strRef>
          </c:tx>
          <c:explosion val="25"/>
          <c:dLbls>
            <c:dLbl>
              <c:idx val="0"/>
              <c:layout>
                <c:manualLayout>
                  <c:x val="1.849217638691323E-2"/>
                  <c:y val="0.1010872852890141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</c:dLbl>
            <c:dLbl>
              <c:idx val="1"/>
              <c:layout>
                <c:manualLayout>
                  <c:x val="-9.6728307254623044E-2"/>
                  <c:y val="0.1198942220869702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</c:dLbl>
            <c:dLbl>
              <c:idx val="2"/>
              <c:layout>
                <c:manualLayout>
                  <c:x val="-0.17496443812233287"/>
                  <c:y val="-1.1754335498722571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</c:dLbl>
            <c:dLbl>
              <c:idx val="3"/>
              <c:layout>
                <c:manualLayout>
                  <c:x val="-0.30014224751066854"/>
                  <c:y val="-0.1504554943836489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</c:dLbl>
            <c:dLbl>
              <c:idx val="4"/>
              <c:layout>
                <c:manualLayout>
                  <c:x val="-0.14265616348603913"/>
                  <c:y val="-0.2444901783734295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</c:dLbl>
            <c:dLbl>
              <c:idx val="5"/>
              <c:layout>
                <c:manualLayout>
                  <c:x val="-2.3948550326064046E-2"/>
                  <c:y val="-0.2444901783734295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</c:dLbl>
            <c:dLbl>
              <c:idx val="6"/>
              <c:layout>
                <c:manualLayout>
                  <c:x val="0.12916107147804881"/>
                  <c:y val="-0.2444901783734295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</c:dLbl>
            <c:dLbl>
              <c:idx val="7"/>
              <c:layout>
                <c:manualLayout>
                  <c:x val="0.21194879089615931"/>
                  <c:y val="-0.18806936797956114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</c:dLbl>
            <c:dLbl>
              <c:idx val="8"/>
              <c:layout>
                <c:manualLayout>
                  <c:x val="0.14509246088193467"/>
                  <c:y val="0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</c:dLbl>
            <c:dLbl>
              <c:idx val="9"/>
              <c:layout>
                <c:manualLayout>
                  <c:x val="0.1294452347083927"/>
                  <c:y val="0.13870115888492635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</c:dLbl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</c:dLbls>
          <c:cat>
            <c:strRef>
              <c:f>Лист1!$A$2:$A$11</c:f>
              <c:strCache>
                <c:ptCount val="10"/>
                <c:pt idx="0">
                  <c:v>НДФЛ</c:v>
                </c:pt>
                <c:pt idx="1">
                  <c:v>Акцизы</c:v>
                </c:pt>
                <c:pt idx="2">
                  <c:v>Транспортный налог</c:v>
                </c:pt>
                <c:pt idx="3">
                  <c:v>Налог, взимаемый в связи с применением патентной системы налогообложения</c:v>
                </c:pt>
                <c:pt idx="4">
                  <c:v>Госпошлина</c:v>
                </c:pt>
                <c:pt idx="5">
                  <c:v>Платежи при пользовании природными ресурсами</c:v>
                </c:pt>
                <c:pt idx="6">
                  <c:v>Штрафы</c:v>
                </c:pt>
                <c:pt idx="7">
                  <c:v>Доходы от использования имущества</c:v>
                </c:pt>
                <c:pt idx="8">
                  <c:v>Доходы от продажи мателиальных и нематериальных активов</c:v>
                </c:pt>
                <c:pt idx="9">
                  <c:v>Прочие доходы</c:v>
                </c:pt>
              </c:strCache>
            </c:strRef>
          </c:cat>
          <c:val>
            <c:numRef>
              <c:f>Лист1!$D$2:$D$11</c:f>
              <c:numCache>
                <c:formatCode>0.0%</c:formatCode>
                <c:ptCount val="10"/>
                <c:pt idx="0">
                  <c:v>0.72888346262985493</c:v>
                </c:pt>
                <c:pt idx="1">
                  <c:v>6.8316059967604825E-3</c:v>
                </c:pt>
                <c:pt idx="2">
                  <c:v>0.13524740899514073</c:v>
                </c:pt>
                <c:pt idx="3">
                  <c:v>7.916113553604269E-3</c:v>
                </c:pt>
                <c:pt idx="4">
                  <c:v>1.3562738244571375E-2</c:v>
                </c:pt>
                <c:pt idx="5">
                  <c:v>1.2251099121920329E-2</c:v>
                </c:pt>
                <c:pt idx="6">
                  <c:v>2.9691515144134165E-3</c:v>
                </c:pt>
                <c:pt idx="7">
                  <c:v>4.6557099535993955E-2</c:v>
                </c:pt>
                <c:pt idx="8">
                  <c:v>4.4049518334936859E-2</c:v>
                </c:pt>
                <c:pt idx="9">
                  <c:v>1.7318020728038874E-3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85">
          <a:noFill/>
        </a:ln>
      </c:spPr>
    </c:plotArea>
    <c:plotVisOnly val="1"/>
    <c:dispBlanksAs val="zero"/>
    <c:showDLblsOverMax val="0"/>
  </c:chart>
  <c:spPr>
    <a:solidFill>
      <a:schemeClr val="bg1"/>
    </a:solidFill>
  </c:spPr>
  <c:txPr>
    <a:bodyPr/>
    <a:lstStyle/>
    <a:p>
      <a:pPr>
        <a:defRPr sz="1793"/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7.7104621176297086E-2"/>
          <c:y val="0.10261233157311181"/>
          <c:w val="0.86196671044334061"/>
          <c:h val="0.519626735213445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доходов 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dLbl>
              <c:idx val="0"/>
              <c:layout>
                <c:manualLayout>
                  <c:x val="5.9274905634312891E-3"/>
                  <c:y val="0.3011525904477700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0.3644770107301315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9639786291121022E-3"/>
                  <c:y val="0.3219248250629084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0500632838139044E-6"/>
                  <c:y val="0.3616187282405834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9633952606210401E-3"/>
                  <c:y val="0.3335689136418923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" sourceLinked="0"/>
            <c:txPr>
              <a:bodyPr/>
              <a:lstStyle/>
              <a:p>
                <a:pPr>
                  <a:defRPr sz="1801" b="1" i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Лист1!$A$2:$B$6</c:f>
              <c:multiLvlStrCache>
                <c:ptCount val="5"/>
                <c:lvl>
                  <c:pt idx="0">
                    <c:v>2021 год</c:v>
                  </c:pt>
                  <c:pt idx="1">
                    <c:v>2021 год</c:v>
                  </c:pt>
                  <c:pt idx="2">
                    <c:v>2022 год</c:v>
                  </c:pt>
                  <c:pt idx="3">
                    <c:v>2023 год</c:v>
                  </c:pt>
                  <c:pt idx="4">
                    <c:v>2024 год</c:v>
                  </c:pt>
                </c:lvl>
                <c:lvl>
                  <c:pt idx="0">
                    <c:v>первоначальный бюджет</c:v>
                  </c:pt>
                  <c:pt idx="1">
                    <c:v>уточненный бюджет</c:v>
                  </c:pt>
                  <c:pt idx="2">
                    <c:v>утвержденный бюджет</c:v>
                  </c:pt>
                </c:lvl>
              </c:multiLvlStrCache>
            </c:multiLvl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1398.27</c:v>
                </c:pt>
                <c:pt idx="1">
                  <c:v>1564.1</c:v>
                </c:pt>
                <c:pt idx="2">
                  <c:v>1465.586</c:v>
                </c:pt>
                <c:pt idx="3">
                  <c:v>1620.742</c:v>
                </c:pt>
                <c:pt idx="4">
                  <c:v>1505.6759999999999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235653376"/>
        <c:axId val="235659264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4.5571579780541438E-2"/>
                  <c:y val="-5.0931241474740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6293789972409002E-2"/>
                  <c:y val="-6.5020756082787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4088747179434583E-2"/>
                  <c:y val="-7.48251926986684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9644322564506555E-2"/>
                  <c:y val="-6.58177108724448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4.4827784954506594E-2"/>
                  <c:y val="-9.972945689481121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Лист1!$A$2:$B$6</c:f>
              <c:multiLvlStrCache>
                <c:ptCount val="5"/>
                <c:lvl>
                  <c:pt idx="0">
                    <c:v>2021 год</c:v>
                  </c:pt>
                  <c:pt idx="1">
                    <c:v>2021 год</c:v>
                  </c:pt>
                  <c:pt idx="2">
                    <c:v>2022 год</c:v>
                  </c:pt>
                  <c:pt idx="3">
                    <c:v>2023 год</c:v>
                  </c:pt>
                  <c:pt idx="4">
                    <c:v>2024 год</c:v>
                  </c:pt>
                </c:lvl>
                <c:lvl>
                  <c:pt idx="0">
                    <c:v>первоначальный бюджет</c:v>
                  </c:pt>
                  <c:pt idx="1">
                    <c:v>уточненный бюджет</c:v>
                  </c:pt>
                  <c:pt idx="2">
                    <c:v>утвержденный бюджет</c:v>
                  </c:pt>
                </c:lvl>
              </c:multiLvlStrCache>
            </c:multiLvl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100</c:v>
                </c:pt>
                <c:pt idx="1">
                  <c:v>111.85965514528667</c:v>
                </c:pt>
                <c:pt idx="2">
                  <c:v>93.70155360910428</c:v>
                </c:pt>
                <c:pt idx="3">
                  <c:v>110.58661859488285</c:v>
                </c:pt>
                <c:pt idx="4">
                  <c:v>92.900412280301254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5660800"/>
        <c:axId val="235662336"/>
      </c:lineChart>
      <c:catAx>
        <c:axId val="235653376"/>
        <c:scaling>
          <c:orientation val="minMax"/>
        </c:scaling>
        <c:delete val="0"/>
        <c:axPos val="b"/>
        <c:numFmt formatCode="General" sourceLinked="1"/>
        <c:majorTickMark val="out"/>
        <c:minorTickMark val="out"/>
        <c:tickLblPos val="nextTo"/>
        <c:txPr>
          <a:bodyPr rot="0" vert="horz" anchor="ctr" anchorCtr="0"/>
          <a:lstStyle/>
          <a:p>
            <a:pPr>
              <a:defRPr sz="1343" b="1" baseline="0"/>
            </a:pPr>
            <a:endParaRPr lang="ru-RU"/>
          </a:p>
        </c:txPr>
        <c:crossAx val="235659264"/>
        <c:crosses val="autoZero"/>
        <c:auto val="1"/>
        <c:lblAlgn val="ctr"/>
        <c:lblOffset val="100"/>
        <c:noMultiLvlLbl val="0"/>
      </c:catAx>
      <c:valAx>
        <c:axId val="235659264"/>
        <c:scaling>
          <c:orientation val="minMax"/>
          <c:max val="1800"/>
          <c:min val="0"/>
        </c:scaling>
        <c:delete val="0"/>
        <c:axPos val="l"/>
        <c:majorGridlines>
          <c:spPr>
            <a:ln w="6075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534"/>
            </a:pPr>
            <a:endParaRPr lang="ru-RU"/>
          </a:p>
        </c:txPr>
        <c:crossAx val="235653376"/>
        <c:crosses val="autoZero"/>
        <c:crossBetween val="between"/>
      </c:valAx>
      <c:catAx>
        <c:axId val="235660800"/>
        <c:scaling>
          <c:orientation val="minMax"/>
        </c:scaling>
        <c:delete val="1"/>
        <c:axPos val="b"/>
        <c:majorTickMark val="out"/>
        <c:minorTickMark val="none"/>
        <c:tickLblPos val="nextTo"/>
        <c:crossAx val="235662336"/>
        <c:crosses val="autoZero"/>
        <c:auto val="1"/>
        <c:lblAlgn val="ctr"/>
        <c:lblOffset val="100"/>
        <c:noMultiLvlLbl val="0"/>
      </c:catAx>
      <c:valAx>
        <c:axId val="235662336"/>
        <c:scaling>
          <c:orientation val="minMax"/>
          <c:max val="120"/>
          <c:min val="0"/>
        </c:scaling>
        <c:delete val="0"/>
        <c:axPos val="r"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534"/>
            </a:pPr>
            <a:endParaRPr lang="ru-RU"/>
          </a:p>
        </c:txPr>
        <c:crossAx val="235660800"/>
        <c:crosses val="max"/>
        <c:crossBetween val="between"/>
        <c:majorUnit val="30"/>
      </c:valAx>
      <c:spPr>
        <a:noFill/>
        <a:ln w="25410">
          <a:noFill/>
        </a:ln>
      </c:spPr>
    </c:plotArea>
    <c:plotVisOnly val="1"/>
    <c:dispBlanksAs val="gap"/>
    <c:showDLblsOverMax val="0"/>
  </c:chart>
  <c:txPr>
    <a:bodyPr/>
    <a:lstStyle/>
    <a:p>
      <a:pPr>
        <a:defRPr sz="1725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6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72A612-8B8A-402D-B046-CF51C114C440}" type="doc">
      <dgm:prSet loTypeId="urn:microsoft.com/office/officeart/2008/layout/RadialCluster" loCatId="cycle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67D1486D-493D-4E70-AF0A-306240A950C9}">
      <dgm:prSet custT="1"/>
      <dgm:spPr/>
      <dgm:t>
        <a:bodyPr/>
        <a:lstStyle/>
        <a:p>
          <a:r>
            <a:rPr lang="ru-RU" sz="1700" b="1" dirty="0">
              <a:solidFill>
                <a:schemeClr val="tx1"/>
              </a:solidFill>
            </a:rPr>
            <a:t>Экономическое развитие</a:t>
          </a:r>
        </a:p>
      </dgm:t>
    </dgm:pt>
    <dgm:pt modelId="{B530B06B-BE14-490B-8DFF-C8FE752D414F}" type="parTrans" cxnId="{4BB99813-9C24-4D6C-9589-B1BA588D383B}">
      <dgm:prSet/>
      <dgm:spPr/>
      <dgm:t>
        <a:bodyPr/>
        <a:lstStyle/>
        <a:p>
          <a:endParaRPr lang="ru-RU"/>
        </a:p>
      </dgm:t>
    </dgm:pt>
    <dgm:pt modelId="{022494A4-CE94-4DAC-80AE-B477881A813A}" type="sibTrans" cxnId="{4BB99813-9C24-4D6C-9589-B1BA588D383B}">
      <dgm:prSet/>
      <dgm:spPr/>
      <dgm:t>
        <a:bodyPr/>
        <a:lstStyle/>
        <a:p>
          <a:endParaRPr lang="ru-RU"/>
        </a:p>
      </dgm:t>
    </dgm:pt>
    <dgm:pt modelId="{ED451992-A30C-4668-B278-AF57D527CC16}">
      <dgm:prSet custT="1"/>
      <dgm:spPr/>
      <dgm:t>
        <a:bodyPr/>
        <a:lstStyle/>
        <a:p>
          <a:r>
            <a:rPr lang="ru-RU" sz="1700" b="1" dirty="0">
              <a:solidFill>
                <a:schemeClr val="tx1"/>
              </a:solidFill>
            </a:rPr>
            <a:t>Муниципальное</a:t>
          </a:r>
          <a:r>
            <a:rPr lang="ru-RU" sz="1800" b="1" dirty="0">
              <a:solidFill>
                <a:schemeClr val="tx1"/>
              </a:solidFill>
            </a:rPr>
            <a:t> управление</a:t>
          </a:r>
        </a:p>
      </dgm:t>
    </dgm:pt>
    <dgm:pt modelId="{57AC670F-8556-4BAD-BE91-D19047302F60}" type="parTrans" cxnId="{07424107-0A64-4958-9D61-32337258076B}">
      <dgm:prSet/>
      <dgm:spPr/>
      <dgm:t>
        <a:bodyPr/>
        <a:lstStyle/>
        <a:p>
          <a:endParaRPr lang="ru-RU"/>
        </a:p>
      </dgm:t>
    </dgm:pt>
    <dgm:pt modelId="{CAEE4DC4-D181-47B7-BC8B-5A6882B46FF5}" type="sibTrans" cxnId="{07424107-0A64-4958-9D61-32337258076B}">
      <dgm:prSet/>
      <dgm:spPr/>
      <dgm:t>
        <a:bodyPr/>
        <a:lstStyle/>
        <a:p>
          <a:endParaRPr lang="ru-RU"/>
        </a:p>
      </dgm:t>
    </dgm:pt>
    <dgm:pt modelId="{EA26A8F3-01A0-4074-AC15-14AF7D25EB55}">
      <dgm:prSet custT="1"/>
      <dgm:spPr/>
      <dgm:t>
        <a:bodyPr/>
        <a:lstStyle/>
        <a:p>
          <a:r>
            <a:rPr lang="ru-RU" sz="1800" b="1" dirty="0">
              <a:solidFill>
                <a:schemeClr val="tx1"/>
              </a:solidFill>
            </a:rPr>
            <a:t>Социальное развитие</a:t>
          </a:r>
        </a:p>
      </dgm:t>
    </dgm:pt>
    <dgm:pt modelId="{8EC74154-CED7-4D4E-88F1-7AE000C631E9}" type="parTrans" cxnId="{F89D5CE6-6433-47FF-A3D8-F66C35763ABD}">
      <dgm:prSet/>
      <dgm:spPr/>
      <dgm:t>
        <a:bodyPr/>
        <a:lstStyle/>
        <a:p>
          <a:endParaRPr lang="ru-RU"/>
        </a:p>
      </dgm:t>
    </dgm:pt>
    <dgm:pt modelId="{17EAAF3B-FEA5-47B3-AFD6-1EC6D4C7450F}" type="sibTrans" cxnId="{F89D5CE6-6433-47FF-A3D8-F66C35763ABD}">
      <dgm:prSet/>
      <dgm:spPr/>
      <dgm:t>
        <a:bodyPr/>
        <a:lstStyle/>
        <a:p>
          <a:endParaRPr lang="ru-RU"/>
        </a:p>
      </dgm:t>
    </dgm:pt>
    <dgm:pt modelId="{EE8CA429-25A4-4B25-98BD-7428ED6906A5}">
      <dgm:prSet custT="1"/>
      <dgm:spPr/>
      <dgm:t>
        <a:bodyPr/>
        <a:lstStyle/>
        <a:p>
          <a:r>
            <a:rPr lang="ru-RU" sz="1700" b="1" dirty="0">
              <a:solidFill>
                <a:schemeClr val="tx1"/>
              </a:solidFill>
            </a:rPr>
            <a:t>Развитие инфраструктуры</a:t>
          </a:r>
        </a:p>
      </dgm:t>
    </dgm:pt>
    <dgm:pt modelId="{4579B80E-255C-4ECE-87AC-43952E35262C}" type="parTrans" cxnId="{9CF43165-8163-400C-BB62-C7A967EA6D6C}">
      <dgm:prSet/>
      <dgm:spPr/>
      <dgm:t>
        <a:bodyPr/>
        <a:lstStyle/>
        <a:p>
          <a:endParaRPr lang="ru-RU"/>
        </a:p>
      </dgm:t>
    </dgm:pt>
    <dgm:pt modelId="{7663F59B-5D5A-45A8-8AE8-E426CA04AE89}" type="sibTrans" cxnId="{9CF43165-8163-400C-BB62-C7A967EA6D6C}">
      <dgm:prSet/>
      <dgm:spPr/>
      <dgm:t>
        <a:bodyPr/>
        <a:lstStyle/>
        <a:p>
          <a:endParaRPr lang="ru-RU"/>
        </a:p>
      </dgm:t>
    </dgm:pt>
    <dgm:pt modelId="{7190FA2E-5A29-43C0-A0A2-283C5240E741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blipFill dpi="0"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6000" r="3000" b="4000"/>
          </a:stretch>
        </a:blipFill>
        <a:ln>
          <a:noFill/>
          <a:round/>
        </a:ln>
        <a:effectLst>
          <a:softEdge rad="76200"/>
        </a:effectLst>
      </dgm:spPr>
      <dgm:t>
        <a:bodyPr/>
        <a:lstStyle/>
        <a:p>
          <a:pPr rtl="0"/>
          <a:endParaRPr lang="ru-RU" sz="1400" dirty="0"/>
        </a:p>
      </dgm:t>
    </dgm:pt>
    <dgm:pt modelId="{27C1FE19-38C9-4A6C-8836-C90CDAA45755}" type="sibTrans" cxnId="{65615642-2456-4D9D-99B1-A2BF4B1F1797}">
      <dgm:prSet/>
      <dgm:spPr/>
      <dgm:t>
        <a:bodyPr/>
        <a:lstStyle/>
        <a:p>
          <a:endParaRPr lang="ru-RU"/>
        </a:p>
      </dgm:t>
    </dgm:pt>
    <dgm:pt modelId="{0C63031C-8316-46B6-9B81-B41FBE45ADDE}" type="parTrans" cxnId="{65615642-2456-4D9D-99B1-A2BF4B1F1797}">
      <dgm:prSet/>
      <dgm:spPr/>
      <dgm:t>
        <a:bodyPr/>
        <a:lstStyle/>
        <a:p>
          <a:endParaRPr lang="ru-RU"/>
        </a:p>
      </dgm:t>
    </dgm:pt>
    <dgm:pt modelId="{C2AB0EC1-33D7-4002-A84A-4B3F2EA4BC5D}" type="pres">
      <dgm:prSet presAssocID="{5E72A612-8B8A-402D-B046-CF51C114C440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22FF8EDC-3A58-446E-A184-6D6382AE1B29}" type="pres">
      <dgm:prSet presAssocID="{7190FA2E-5A29-43C0-A0A2-283C5240E741}" presName="singleCycle" presStyleCnt="0"/>
      <dgm:spPr/>
    </dgm:pt>
    <dgm:pt modelId="{9C0D22E0-7A2B-482F-8053-71E45C45DBB0}" type="pres">
      <dgm:prSet presAssocID="{7190FA2E-5A29-43C0-A0A2-283C5240E741}" presName="singleCenter" presStyleLbl="node1" presStyleIdx="0" presStyleCnt="5" custFlipHor="1" custScaleX="160805" custScaleY="152833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FFB4D8DF-DA6D-46D3-8658-FAA5E59A05E0}" type="pres">
      <dgm:prSet presAssocID="{B530B06B-BE14-490B-8DFF-C8FE752D414F}" presName="Name56" presStyleLbl="parChTrans1D2" presStyleIdx="0" presStyleCnt="4"/>
      <dgm:spPr/>
      <dgm:t>
        <a:bodyPr/>
        <a:lstStyle/>
        <a:p>
          <a:endParaRPr lang="ru-RU"/>
        </a:p>
      </dgm:t>
    </dgm:pt>
    <dgm:pt modelId="{90C4E1B0-BC52-4794-9347-F4B7BCDA5C79}" type="pres">
      <dgm:prSet presAssocID="{67D1486D-493D-4E70-AF0A-306240A950C9}" presName="text0" presStyleLbl="node1" presStyleIdx="1" presStyleCnt="5" custScaleX="342876" custRadScaleRad="91821" custRadScaleInc="3974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102931-1314-43AB-9CAC-5AFAC0905739}" type="pres">
      <dgm:prSet presAssocID="{57AC670F-8556-4BAD-BE91-D19047302F60}" presName="Name56" presStyleLbl="parChTrans1D2" presStyleIdx="1" presStyleCnt="4"/>
      <dgm:spPr/>
      <dgm:t>
        <a:bodyPr/>
        <a:lstStyle/>
        <a:p>
          <a:endParaRPr lang="ru-RU"/>
        </a:p>
      </dgm:t>
    </dgm:pt>
    <dgm:pt modelId="{7BB470B0-F698-4D73-90AA-5BB339FA778B}" type="pres">
      <dgm:prSet presAssocID="{ED451992-A30C-4668-B278-AF57D527CC16}" presName="text0" presStyleLbl="node1" presStyleIdx="2" presStyleCnt="5" custScaleX="222282" custRadScaleRad="133636" custRadScaleInc="23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F933D6-6D14-427E-9725-B6DD707EC084}" type="pres">
      <dgm:prSet presAssocID="{8EC74154-CED7-4D4E-88F1-7AE000C631E9}" presName="Name56" presStyleLbl="parChTrans1D2" presStyleIdx="2" presStyleCnt="4"/>
      <dgm:spPr/>
      <dgm:t>
        <a:bodyPr/>
        <a:lstStyle/>
        <a:p>
          <a:endParaRPr lang="ru-RU"/>
        </a:p>
      </dgm:t>
    </dgm:pt>
    <dgm:pt modelId="{9741B4FF-7B49-40E8-969A-388F36716E4F}" type="pres">
      <dgm:prSet presAssocID="{EA26A8F3-01A0-4074-AC15-14AF7D25EB55}" presName="text0" presStyleLbl="node1" presStyleIdx="3" presStyleCnt="5" custScaleX="350218" custRadScaleRad="99251" custRadScaleInc="-3976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44F5BC-BDB3-4C73-84AB-E2C648D217AF}" type="pres">
      <dgm:prSet presAssocID="{4579B80E-255C-4ECE-87AC-43952E35262C}" presName="Name56" presStyleLbl="parChTrans1D2" presStyleIdx="3" presStyleCnt="4"/>
      <dgm:spPr/>
      <dgm:t>
        <a:bodyPr/>
        <a:lstStyle/>
        <a:p>
          <a:endParaRPr lang="ru-RU"/>
        </a:p>
      </dgm:t>
    </dgm:pt>
    <dgm:pt modelId="{B308A190-899F-427B-AA72-EF21A362D575}" type="pres">
      <dgm:prSet presAssocID="{EE8CA429-25A4-4B25-98BD-7428ED6906A5}" presName="text0" presStyleLbl="node1" presStyleIdx="4" presStyleCnt="5" custScaleX="215180" custRadScaleRad="140562" custRadScaleInc="5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FBAFFE-37C1-4989-8190-072DE9976403}" type="presOf" srcId="{ED451992-A30C-4668-B278-AF57D527CC16}" destId="{7BB470B0-F698-4D73-90AA-5BB339FA778B}" srcOrd="0" destOrd="0" presId="urn:microsoft.com/office/officeart/2008/layout/RadialCluster"/>
    <dgm:cxn modelId="{0A834C3F-4EF4-47CC-B6E9-81D94AEDD79D}" type="presOf" srcId="{EE8CA429-25A4-4B25-98BD-7428ED6906A5}" destId="{B308A190-899F-427B-AA72-EF21A362D575}" srcOrd="0" destOrd="0" presId="urn:microsoft.com/office/officeart/2008/layout/RadialCluster"/>
    <dgm:cxn modelId="{296C79C5-3E3B-4C0A-AD86-BEB49FEACCD5}" type="presOf" srcId="{B530B06B-BE14-490B-8DFF-C8FE752D414F}" destId="{FFB4D8DF-DA6D-46D3-8658-FAA5E59A05E0}" srcOrd="0" destOrd="0" presId="urn:microsoft.com/office/officeart/2008/layout/RadialCluster"/>
    <dgm:cxn modelId="{5FD4CFAE-FB26-45E5-8B08-429928FA3BB0}" type="presOf" srcId="{67D1486D-493D-4E70-AF0A-306240A950C9}" destId="{90C4E1B0-BC52-4794-9347-F4B7BCDA5C79}" srcOrd="0" destOrd="0" presId="urn:microsoft.com/office/officeart/2008/layout/RadialCluster"/>
    <dgm:cxn modelId="{3C5C8EF5-58E9-436E-83C8-0A46AE6D2388}" type="presOf" srcId="{4579B80E-255C-4ECE-87AC-43952E35262C}" destId="{1244F5BC-BDB3-4C73-84AB-E2C648D217AF}" srcOrd="0" destOrd="0" presId="urn:microsoft.com/office/officeart/2008/layout/RadialCluster"/>
    <dgm:cxn modelId="{7329096B-E18A-457B-A56F-37251A0CE7E0}" type="presOf" srcId="{8EC74154-CED7-4D4E-88F1-7AE000C631E9}" destId="{25F933D6-6D14-427E-9725-B6DD707EC084}" srcOrd="0" destOrd="0" presId="urn:microsoft.com/office/officeart/2008/layout/RadialCluster"/>
    <dgm:cxn modelId="{474892CF-97E7-4536-8095-CF35E9FB1732}" type="presOf" srcId="{5E72A612-8B8A-402D-B046-CF51C114C440}" destId="{C2AB0EC1-33D7-4002-A84A-4B3F2EA4BC5D}" srcOrd="0" destOrd="0" presId="urn:microsoft.com/office/officeart/2008/layout/RadialCluster"/>
    <dgm:cxn modelId="{63263F8F-A3E3-4C8C-BC09-7362E7B06591}" type="presOf" srcId="{57AC670F-8556-4BAD-BE91-D19047302F60}" destId="{83102931-1314-43AB-9CAC-5AFAC0905739}" srcOrd="0" destOrd="0" presId="urn:microsoft.com/office/officeart/2008/layout/RadialCluster"/>
    <dgm:cxn modelId="{F89D5CE6-6433-47FF-A3D8-F66C35763ABD}" srcId="{7190FA2E-5A29-43C0-A0A2-283C5240E741}" destId="{EA26A8F3-01A0-4074-AC15-14AF7D25EB55}" srcOrd="2" destOrd="0" parTransId="{8EC74154-CED7-4D4E-88F1-7AE000C631E9}" sibTransId="{17EAAF3B-FEA5-47B3-AFD6-1EC6D4C7450F}"/>
    <dgm:cxn modelId="{C0AE211B-7A15-44BB-89E0-80DAA1EE3A4C}" type="presOf" srcId="{7190FA2E-5A29-43C0-A0A2-283C5240E741}" destId="{9C0D22E0-7A2B-482F-8053-71E45C45DBB0}" srcOrd="0" destOrd="0" presId="urn:microsoft.com/office/officeart/2008/layout/RadialCluster"/>
    <dgm:cxn modelId="{4BB99813-9C24-4D6C-9589-B1BA588D383B}" srcId="{7190FA2E-5A29-43C0-A0A2-283C5240E741}" destId="{67D1486D-493D-4E70-AF0A-306240A950C9}" srcOrd="0" destOrd="0" parTransId="{B530B06B-BE14-490B-8DFF-C8FE752D414F}" sibTransId="{022494A4-CE94-4DAC-80AE-B477881A813A}"/>
    <dgm:cxn modelId="{9CF43165-8163-400C-BB62-C7A967EA6D6C}" srcId="{7190FA2E-5A29-43C0-A0A2-283C5240E741}" destId="{EE8CA429-25A4-4B25-98BD-7428ED6906A5}" srcOrd="3" destOrd="0" parTransId="{4579B80E-255C-4ECE-87AC-43952E35262C}" sibTransId="{7663F59B-5D5A-45A8-8AE8-E426CA04AE89}"/>
    <dgm:cxn modelId="{65615642-2456-4D9D-99B1-A2BF4B1F1797}" srcId="{5E72A612-8B8A-402D-B046-CF51C114C440}" destId="{7190FA2E-5A29-43C0-A0A2-283C5240E741}" srcOrd="0" destOrd="0" parTransId="{0C63031C-8316-46B6-9B81-B41FBE45ADDE}" sibTransId="{27C1FE19-38C9-4A6C-8836-C90CDAA45755}"/>
    <dgm:cxn modelId="{57ED83D8-1AAF-4E22-B678-13F3D21806C1}" type="presOf" srcId="{EA26A8F3-01A0-4074-AC15-14AF7D25EB55}" destId="{9741B4FF-7B49-40E8-969A-388F36716E4F}" srcOrd="0" destOrd="0" presId="urn:microsoft.com/office/officeart/2008/layout/RadialCluster"/>
    <dgm:cxn modelId="{07424107-0A64-4958-9D61-32337258076B}" srcId="{7190FA2E-5A29-43C0-A0A2-283C5240E741}" destId="{ED451992-A30C-4668-B278-AF57D527CC16}" srcOrd="1" destOrd="0" parTransId="{57AC670F-8556-4BAD-BE91-D19047302F60}" sibTransId="{CAEE4DC4-D181-47B7-BC8B-5A6882B46FF5}"/>
    <dgm:cxn modelId="{BE3F5369-479E-478A-8786-3CBFFBA072E9}" type="presParOf" srcId="{C2AB0EC1-33D7-4002-A84A-4B3F2EA4BC5D}" destId="{22FF8EDC-3A58-446E-A184-6D6382AE1B29}" srcOrd="0" destOrd="0" presId="urn:microsoft.com/office/officeart/2008/layout/RadialCluster"/>
    <dgm:cxn modelId="{871306ED-868D-4584-8242-14528FDD167A}" type="presParOf" srcId="{22FF8EDC-3A58-446E-A184-6D6382AE1B29}" destId="{9C0D22E0-7A2B-482F-8053-71E45C45DBB0}" srcOrd="0" destOrd="0" presId="urn:microsoft.com/office/officeart/2008/layout/RadialCluster"/>
    <dgm:cxn modelId="{55F6B337-815E-427A-A02B-5CAE52A34E5A}" type="presParOf" srcId="{22FF8EDC-3A58-446E-A184-6D6382AE1B29}" destId="{FFB4D8DF-DA6D-46D3-8658-FAA5E59A05E0}" srcOrd="1" destOrd="0" presId="urn:microsoft.com/office/officeart/2008/layout/RadialCluster"/>
    <dgm:cxn modelId="{439EF5F4-1CBC-434A-A201-706049D2FA5E}" type="presParOf" srcId="{22FF8EDC-3A58-446E-A184-6D6382AE1B29}" destId="{90C4E1B0-BC52-4794-9347-F4B7BCDA5C79}" srcOrd="2" destOrd="0" presId="urn:microsoft.com/office/officeart/2008/layout/RadialCluster"/>
    <dgm:cxn modelId="{695AFBA6-0E18-4B02-9D39-A1091B4DD5D1}" type="presParOf" srcId="{22FF8EDC-3A58-446E-A184-6D6382AE1B29}" destId="{83102931-1314-43AB-9CAC-5AFAC0905739}" srcOrd="3" destOrd="0" presId="urn:microsoft.com/office/officeart/2008/layout/RadialCluster"/>
    <dgm:cxn modelId="{FEDD0C21-0B4A-41C3-96D2-33AD88DEBF91}" type="presParOf" srcId="{22FF8EDC-3A58-446E-A184-6D6382AE1B29}" destId="{7BB470B0-F698-4D73-90AA-5BB339FA778B}" srcOrd="4" destOrd="0" presId="urn:microsoft.com/office/officeart/2008/layout/RadialCluster"/>
    <dgm:cxn modelId="{9FC703B7-5741-4433-8709-176BD0604AB1}" type="presParOf" srcId="{22FF8EDC-3A58-446E-A184-6D6382AE1B29}" destId="{25F933D6-6D14-427E-9725-B6DD707EC084}" srcOrd="5" destOrd="0" presId="urn:microsoft.com/office/officeart/2008/layout/RadialCluster"/>
    <dgm:cxn modelId="{B8140D15-EAB8-4223-BE86-F2BE32E53B57}" type="presParOf" srcId="{22FF8EDC-3A58-446E-A184-6D6382AE1B29}" destId="{9741B4FF-7B49-40E8-969A-388F36716E4F}" srcOrd="6" destOrd="0" presId="urn:microsoft.com/office/officeart/2008/layout/RadialCluster"/>
    <dgm:cxn modelId="{BF9BB009-D5E0-4B75-9851-1414A4AE580E}" type="presParOf" srcId="{22FF8EDC-3A58-446E-A184-6D6382AE1B29}" destId="{1244F5BC-BDB3-4C73-84AB-E2C648D217AF}" srcOrd="7" destOrd="0" presId="urn:microsoft.com/office/officeart/2008/layout/RadialCluster"/>
    <dgm:cxn modelId="{30C7BAB9-68D9-4A91-865D-12F1F2B5D283}" type="presParOf" srcId="{22FF8EDC-3A58-446E-A184-6D6382AE1B29}" destId="{B308A190-899F-427B-AA72-EF21A362D575}" srcOrd="8" destOrd="0" presId="urn:microsoft.com/office/officeart/2008/layout/RadialCluster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2ED7A31-FFA0-49DE-B00C-71974DB80FD2}" type="doc">
      <dgm:prSet loTypeId="urn:microsoft.com/office/officeart/2005/8/layout/vList5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DA746A9A-C824-472C-8746-7748AABC8BD4}">
      <dgm:prSet phldrT="[Текст]" custT="1"/>
      <dgm:spPr/>
      <dgm:t>
        <a:bodyPr/>
        <a:lstStyle/>
        <a:p>
          <a:r>
            <a:rPr lang="ru-RU" sz="2000" b="1" dirty="0"/>
            <a:t>Развитие молодежной политики, физической культуры и спорта</a:t>
          </a:r>
        </a:p>
        <a:p>
          <a:r>
            <a:rPr lang="ru-RU" sz="2000" b="1" u="sng" dirty="0" smtClean="0"/>
            <a:t>8 879,4 </a:t>
          </a:r>
          <a:r>
            <a:rPr lang="ru-RU" sz="2000" b="1" u="sng" dirty="0" err="1" smtClean="0"/>
            <a:t>тыс.руб</a:t>
          </a:r>
          <a:r>
            <a:rPr lang="ru-RU" sz="2000" u="sng" dirty="0"/>
            <a:t>.</a:t>
          </a:r>
        </a:p>
      </dgm:t>
    </dgm:pt>
    <dgm:pt modelId="{44DAFE09-3140-4318-A3C1-9B3DFACA4A4B}" type="parTrans" cxnId="{1EB42F02-6D09-420C-BA31-6EBF11DA747A}">
      <dgm:prSet/>
      <dgm:spPr/>
      <dgm:t>
        <a:bodyPr/>
        <a:lstStyle/>
        <a:p>
          <a:endParaRPr lang="ru-RU"/>
        </a:p>
      </dgm:t>
    </dgm:pt>
    <dgm:pt modelId="{10DBAC86-5182-4B11-9D67-07562B0BFDB6}" type="sibTrans" cxnId="{1EB42F02-6D09-420C-BA31-6EBF11DA747A}">
      <dgm:prSet/>
      <dgm:spPr/>
      <dgm:t>
        <a:bodyPr/>
        <a:lstStyle/>
        <a:p>
          <a:endParaRPr lang="ru-RU"/>
        </a:p>
      </dgm:t>
    </dgm:pt>
    <dgm:pt modelId="{C80F1E1C-B5CD-4D98-90E1-E56C80BA5ADC}" type="pres">
      <dgm:prSet presAssocID="{F2ED7A31-FFA0-49DE-B00C-71974DB80FD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0B75E7-BF55-48EA-A677-A094707EDCA4}" type="pres">
      <dgm:prSet presAssocID="{DA746A9A-C824-472C-8746-7748AABC8BD4}" presName="linNode" presStyleCnt="0"/>
      <dgm:spPr/>
    </dgm:pt>
    <dgm:pt modelId="{ED8A8DF6-8780-4824-8247-1A4C7B0D4373}" type="pres">
      <dgm:prSet presAssocID="{DA746A9A-C824-472C-8746-7748AABC8BD4}" presName="parentText" presStyleLbl="node1" presStyleIdx="0" presStyleCnt="1" custScaleX="199589" custScaleY="64699" custLinFactNeighborX="29845" custLinFactNeighborY="-1032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2849390-D3B8-4395-866D-4EBF9DCE7D6C}" type="presOf" srcId="{F2ED7A31-FFA0-49DE-B00C-71974DB80FD2}" destId="{C80F1E1C-B5CD-4D98-90E1-E56C80BA5ADC}" srcOrd="0" destOrd="0" presId="urn:microsoft.com/office/officeart/2005/8/layout/vList5"/>
    <dgm:cxn modelId="{E441F732-7FDF-4745-A498-FC6B6C2AE346}" type="presOf" srcId="{DA746A9A-C824-472C-8746-7748AABC8BD4}" destId="{ED8A8DF6-8780-4824-8247-1A4C7B0D4373}" srcOrd="0" destOrd="0" presId="urn:microsoft.com/office/officeart/2005/8/layout/vList5"/>
    <dgm:cxn modelId="{1EB42F02-6D09-420C-BA31-6EBF11DA747A}" srcId="{F2ED7A31-FFA0-49DE-B00C-71974DB80FD2}" destId="{DA746A9A-C824-472C-8746-7748AABC8BD4}" srcOrd="0" destOrd="0" parTransId="{44DAFE09-3140-4318-A3C1-9B3DFACA4A4B}" sibTransId="{10DBAC86-5182-4B11-9D67-07562B0BFDB6}"/>
    <dgm:cxn modelId="{51CC2263-3472-438B-A51C-DAB76CF73B66}" type="presParOf" srcId="{C80F1E1C-B5CD-4D98-90E1-E56C80BA5ADC}" destId="{1B0B75E7-BF55-48EA-A677-A094707EDCA4}" srcOrd="0" destOrd="0" presId="urn:microsoft.com/office/officeart/2005/8/layout/vList5"/>
    <dgm:cxn modelId="{C8DE3E96-1A3F-498E-B5C4-BF344F1EB439}" type="presParOf" srcId="{1B0B75E7-BF55-48EA-A677-A094707EDCA4}" destId="{ED8A8DF6-8780-4824-8247-1A4C7B0D4373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2ED7A31-FFA0-49DE-B00C-71974DB80FD2}" type="doc">
      <dgm:prSet loTypeId="urn:microsoft.com/office/officeart/2005/8/layout/vList5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DA746A9A-C824-472C-8746-7748AABC8BD4}">
      <dgm:prSet phldrT="[Текст]" custT="1"/>
      <dgm:spPr/>
      <dgm:t>
        <a:bodyPr/>
        <a:lstStyle/>
        <a:p>
          <a:r>
            <a:rPr lang="ru-RU" sz="2000" b="1" dirty="0"/>
            <a:t>Развитие жилищно-коммунального хозяйства и развитие сельских территорий</a:t>
          </a:r>
        </a:p>
        <a:p>
          <a:r>
            <a:rPr lang="ru-RU" sz="2000" b="1" u="sng" dirty="0" smtClean="0"/>
            <a:t>230 978,5 </a:t>
          </a:r>
          <a:r>
            <a:rPr lang="ru-RU" sz="2000" b="1" u="sng" dirty="0" err="1" smtClean="0"/>
            <a:t>тыс.руб</a:t>
          </a:r>
          <a:r>
            <a:rPr lang="ru-RU" sz="2000" b="1" dirty="0"/>
            <a:t>.</a:t>
          </a:r>
        </a:p>
      </dgm:t>
    </dgm:pt>
    <dgm:pt modelId="{44DAFE09-3140-4318-A3C1-9B3DFACA4A4B}" type="parTrans" cxnId="{1EB42F02-6D09-420C-BA31-6EBF11DA747A}">
      <dgm:prSet/>
      <dgm:spPr/>
      <dgm:t>
        <a:bodyPr/>
        <a:lstStyle/>
        <a:p>
          <a:endParaRPr lang="ru-RU"/>
        </a:p>
      </dgm:t>
    </dgm:pt>
    <dgm:pt modelId="{10DBAC86-5182-4B11-9D67-07562B0BFDB6}" type="sibTrans" cxnId="{1EB42F02-6D09-420C-BA31-6EBF11DA747A}">
      <dgm:prSet/>
      <dgm:spPr/>
      <dgm:t>
        <a:bodyPr/>
        <a:lstStyle/>
        <a:p>
          <a:endParaRPr lang="ru-RU"/>
        </a:p>
      </dgm:t>
    </dgm:pt>
    <dgm:pt modelId="{C80F1E1C-B5CD-4D98-90E1-E56C80BA5ADC}" type="pres">
      <dgm:prSet presAssocID="{F2ED7A31-FFA0-49DE-B00C-71974DB80FD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0B75E7-BF55-48EA-A677-A094707EDCA4}" type="pres">
      <dgm:prSet presAssocID="{DA746A9A-C824-472C-8746-7748AABC8BD4}" presName="linNode" presStyleCnt="0"/>
      <dgm:spPr/>
    </dgm:pt>
    <dgm:pt modelId="{ED8A8DF6-8780-4824-8247-1A4C7B0D4373}" type="pres">
      <dgm:prSet presAssocID="{DA746A9A-C824-472C-8746-7748AABC8BD4}" presName="parentText" presStyleLbl="node1" presStyleIdx="0" presStyleCnt="1" custScaleX="172827" custScaleY="61205" custLinFactNeighborX="34953" custLinFactNeighborY="-764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6E9AD16-2BCD-4739-8731-7E4F33416211}" type="presOf" srcId="{DA746A9A-C824-472C-8746-7748AABC8BD4}" destId="{ED8A8DF6-8780-4824-8247-1A4C7B0D4373}" srcOrd="0" destOrd="0" presId="urn:microsoft.com/office/officeart/2005/8/layout/vList5"/>
    <dgm:cxn modelId="{5821C084-4A9B-4B82-A15F-4AE2FAB30602}" type="presOf" srcId="{F2ED7A31-FFA0-49DE-B00C-71974DB80FD2}" destId="{C80F1E1C-B5CD-4D98-90E1-E56C80BA5ADC}" srcOrd="0" destOrd="0" presId="urn:microsoft.com/office/officeart/2005/8/layout/vList5"/>
    <dgm:cxn modelId="{1EB42F02-6D09-420C-BA31-6EBF11DA747A}" srcId="{F2ED7A31-FFA0-49DE-B00C-71974DB80FD2}" destId="{DA746A9A-C824-472C-8746-7748AABC8BD4}" srcOrd="0" destOrd="0" parTransId="{44DAFE09-3140-4318-A3C1-9B3DFACA4A4B}" sibTransId="{10DBAC86-5182-4B11-9D67-07562B0BFDB6}"/>
    <dgm:cxn modelId="{05BBF4A2-41BB-4D03-98EF-5E733958DBC7}" type="presParOf" srcId="{C80F1E1C-B5CD-4D98-90E1-E56C80BA5ADC}" destId="{1B0B75E7-BF55-48EA-A677-A094707EDCA4}" srcOrd="0" destOrd="0" presId="urn:microsoft.com/office/officeart/2005/8/layout/vList5"/>
    <dgm:cxn modelId="{0EB17A69-C171-414A-AAF9-9E856DA0CAE4}" type="presParOf" srcId="{1B0B75E7-BF55-48EA-A677-A094707EDCA4}" destId="{ED8A8DF6-8780-4824-8247-1A4C7B0D4373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E72A612-8B8A-402D-B046-CF51C114C440}" type="doc">
      <dgm:prSet loTypeId="urn:microsoft.com/office/officeart/2008/layout/RadialCluster" loCatId="cycle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EA26A8F3-01A0-4074-AC15-14AF7D25EB55}">
      <dgm:prSet custT="1"/>
      <dgm:spPr>
        <a:gradFill rotWithShape="0">
          <a:gsLst>
            <a:gs pos="100000">
              <a:srgbClr val="92D050"/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</a:gradFill>
      </dgm:spPr>
      <dgm:t>
        <a:bodyPr/>
        <a:lstStyle/>
        <a:p>
          <a:r>
            <a:rPr lang="ru-RU" sz="2800" b="1" dirty="0">
              <a:solidFill>
                <a:schemeClr val="tx1"/>
              </a:solidFill>
            </a:rPr>
            <a:t>Социальное развитие</a:t>
          </a:r>
        </a:p>
      </dgm:t>
    </dgm:pt>
    <dgm:pt modelId="{17EAAF3B-FEA5-47B3-AFD6-1EC6D4C7450F}" type="sibTrans" cxnId="{F89D5CE6-6433-47FF-A3D8-F66C35763ABD}">
      <dgm:prSet/>
      <dgm:spPr/>
      <dgm:t>
        <a:bodyPr/>
        <a:lstStyle/>
        <a:p>
          <a:endParaRPr lang="ru-RU"/>
        </a:p>
      </dgm:t>
    </dgm:pt>
    <dgm:pt modelId="{8EC74154-CED7-4D4E-88F1-7AE000C631E9}" type="parTrans" cxnId="{F89D5CE6-6433-47FF-A3D8-F66C35763ABD}">
      <dgm:prSet/>
      <dgm:spPr/>
      <dgm:t>
        <a:bodyPr/>
        <a:lstStyle/>
        <a:p>
          <a:endParaRPr lang="ru-RU"/>
        </a:p>
      </dgm:t>
    </dgm:pt>
    <dgm:pt modelId="{F1D62364-8FCA-49DD-B897-847CEBED0F4B}">
      <dgm:prSet/>
      <dgm:spPr/>
      <dgm:t>
        <a:bodyPr/>
        <a:lstStyle/>
        <a:p>
          <a:r>
            <a:rPr lang="ru-RU" dirty="0"/>
            <a:t>Развитие системы образования</a:t>
          </a:r>
        </a:p>
      </dgm:t>
    </dgm:pt>
    <dgm:pt modelId="{711196C6-3269-4DBB-8CDC-AA0CA7B970F7}" type="parTrans" cxnId="{373BD211-5336-4D79-812D-24A9DD8B595F}">
      <dgm:prSet/>
      <dgm:spPr/>
      <dgm:t>
        <a:bodyPr/>
        <a:lstStyle/>
        <a:p>
          <a:endParaRPr lang="ru-RU"/>
        </a:p>
      </dgm:t>
    </dgm:pt>
    <dgm:pt modelId="{46975BFE-CF43-4355-BBBF-C6687A457152}" type="sibTrans" cxnId="{373BD211-5336-4D79-812D-24A9DD8B595F}">
      <dgm:prSet/>
      <dgm:spPr/>
      <dgm:t>
        <a:bodyPr/>
        <a:lstStyle/>
        <a:p>
          <a:endParaRPr lang="ru-RU"/>
        </a:p>
      </dgm:t>
    </dgm:pt>
    <dgm:pt modelId="{3C562762-5AC3-47E7-B431-1E885202A88D}">
      <dgm:prSet/>
      <dgm:spPr/>
      <dgm:t>
        <a:bodyPr/>
        <a:lstStyle/>
        <a:p>
          <a:r>
            <a:rPr lang="ru-RU" dirty="0"/>
            <a:t>Развитие сферы культуры </a:t>
          </a:r>
        </a:p>
      </dgm:t>
    </dgm:pt>
    <dgm:pt modelId="{E5CBE5F8-A62D-491F-A086-53EA3756E610}" type="parTrans" cxnId="{186C3BF6-61A3-46C6-9BEE-E57824F7FF95}">
      <dgm:prSet/>
      <dgm:spPr/>
      <dgm:t>
        <a:bodyPr/>
        <a:lstStyle/>
        <a:p>
          <a:endParaRPr lang="ru-RU"/>
        </a:p>
      </dgm:t>
    </dgm:pt>
    <dgm:pt modelId="{2095EA84-C769-44BE-9330-1ADDE857C339}" type="sibTrans" cxnId="{186C3BF6-61A3-46C6-9BEE-E57824F7FF95}">
      <dgm:prSet/>
      <dgm:spPr/>
      <dgm:t>
        <a:bodyPr/>
        <a:lstStyle/>
        <a:p>
          <a:endParaRPr lang="ru-RU"/>
        </a:p>
      </dgm:t>
    </dgm:pt>
    <dgm:pt modelId="{C275130D-CA08-4847-8774-5B287EB1EDD1}">
      <dgm:prSet/>
      <dgm:spPr>
        <a:gradFill rotWithShape="0">
          <a:gsLst>
            <a:gs pos="99500">
              <a:srgbClr val="6B7C78"/>
            </a:gs>
            <a:gs pos="100000">
              <a:schemeClr val="accent3"/>
            </a:gs>
            <a:gs pos="98000">
              <a:schemeClr val="accent3">
                <a:hueOff val="-9923564"/>
                <a:satOff val="16093"/>
                <a:lumOff val="118"/>
                <a:alphaOff val="0"/>
                <a:shade val="85000"/>
              </a:schemeClr>
            </a:gs>
          </a:gsLst>
        </a:gradFill>
      </dgm:spPr>
      <dgm:t>
        <a:bodyPr/>
        <a:lstStyle/>
        <a:p>
          <a:r>
            <a:rPr lang="ru-RU" dirty="0"/>
            <a:t>Развитие молодежной политики, физической культуры и спорта</a:t>
          </a:r>
        </a:p>
      </dgm:t>
    </dgm:pt>
    <dgm:pt modelId="{4FEBE94C-2CBB-48FA-94D4-D86293BDEB36}" type="parTrans" cxnId="{2258592E-797E-4AE1-B2BB-FC364590F4EB}">
      <dgm:prSet/>
      <dgm:spPr/>
      <dgm:t>
        <a:bodyPr/>
        <a:lstStyle/>
        <a:p>
          <a:endParaRPr lang="ru-RU"/>
        </a:p>
      </dgm:t>
    </dgm:pt>
    <dgm:pt modelId="{ACB0DCCD-A2D9-448C-94FD-430A099F017F}" type="sibTrans" cxnId="{2258592E-797E-4AE1-B2BB-FC364590F4EB}">
      <dgm:prSet/>
      <dgm:spPr/>
      <dgm:t>
        <a:bodyPr/>
        <a:lstStyle/>
        <a:p>
          <a:endParaRPr lang="ru-RU"/>
        </a:p>
      </dgm:t>
    </dgm:pt>
    <dgm:pt modelId="{74D0DF41-587C-41D9-B594-62EDFE19F72E}">
      <dgm:prSet/>
      <dgm:spPr/>
      <dgm:t>
        <a:bodyPr/>
        <a:lstStyle/>
        <a:p>
          <a:r>
            <a:rPr lang="ru-RU" dirty="0"/>
            <a:t>Развитие отдельных направлений социальной сферы</a:t>
          </a:r>
        </a:p>
      </dgm:t>
    </dgm:pt>
    <dgm:pt modelId="{26C35E9C-EB79-4EC3-A95A-7C0B3318C919}" type="parTrans" cxnId="{FC73ABAF-53B5-431E-BDF1-AD1CBE839D8F}">
      <dgm:prSet/>
      <dgm:spPr/>
      <dgm:t>
        <a:bodyPr/>
        <a:lstStyle/>
        <a:p>
          <a:endParaRPr lang="ru-RU"/>
        </a:p>
      </dgm:t>
    </dgm:pt>
    <dgm:pt modelId="{F0C26552-3332-45AF-9F30-0A47AE17F779}" type="sibTrans" cxnId="{FC73ABAF-53B5-431E-BDF1-AD1CBE839D8F}">
      <dgm:prSet/>
      <dgm:spPr/>
      <dgm:t>
        <a:bodyPr/>
        <a:lstStyle/>
        <a:p>
          <a:endParaRPr lang="ru-RU"/>
        </a:p>
      </dgm:t>
    </dgm:pt>
    <dgm:pt modelId="{BEB3D69A-3E55-4E5A-9071-E8A2C685F980}">
      <dgm:prSet/>
      <dgm:spPr/>
      <dgm:t>
        <a:bodyPr/>
        <a:lstStyle/>
        <a:p>
          <a:r>
            <a:rPr lang="ru-RU" dirty="0"/>
            <a:t>Обеспечение безопасности населения и территории</a:t>
          </a:r>
        </a:p>
      </dgm:t>
    </dgm:pt>
    <dgm:pt modelId="{933857ED-7CC1-42EF-91C1-91ADADBCEA2E}" type="parTrans" cxnId="{470B7A37-0AA4-4FDB-90DA-6D93D64B60EE}">
      <dgm:prSet/>
      <dgm:spPr/>
      <dgm:t>
        <a:bodyPr/>
        <a:lstStyle/>
        <a:p>
          <a:endParaRPr lang="ru-RU"/>
        </a:p>
      </dgm:t>
    </dgm:pt>
    <dgm:pt modelId="{7737FE8A-7E17-4218-8C24-274397ABFCD8}" type="sibTrans" cxnId="{470B7A37-0AA4-4FDB-90DA-6D93D64B60EE}">
      <dgm:prSet/>
      <dgm:spPr/>
      <dgm:t>
        <a:bodyPr/>
        <a:lstStyle/>
        <a:p>
          <a:endParaRPr lang="ru-RU"/>
        </a:p>
      </dgm:t>
    </dgm:pt>
    <dgm:pt modelId="{C2AB0EC1-33D7-4002-A84A-4B3F2EA4BC5D}" type="pres">
      <dgm:prSet presAssocID="{5E72A612-8B8A-402D-B046-CF51C114C440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9D48971B-0F4E-40DE-868F-168DD3C88EBE}" type="pres">
      <dgm:prSet presAssocID="{EA26A8F3-01A0-4074-AC15-14AF7D25EB55}" presName="singleCycle" presStyleCnt="0"/>
      <dgm:spPr/>
    </dgm:pt>
    <dgm:pt modelId="{2A201E2E-8BC9-4CD8-9385-ED6EAB347D95}" type="pres">
      <dgm:prSet presAssocID="{EA26A8F3-01A0-4074-AC15-14AF7D25EB55}" presName="singleCenter" presStyleLbl="node1" presStyleIdx="0" presStyleCnt="6" custScaleX="209245" custScaleY="79987" custLinFactNeighborX="46618" custLinFactNeighborY="-59171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38B30900-81A2-4DE1-8694-6C18238AE2E0}" type="pres">
      <dgm:prSet presAssocID="{933857ED-7CC1-42EF-91C1-91ADADBCEA2E}" presName="Name56" presStyleLbl="parChTrans1D2" presStyleIdx="0" presStyleCnt="5"/>
      <dgm:spPr/>
      <dgm:t>
        <a:bodyPr/>
        <a:lstStyle/>
        <a:p>
          <a:endParaRPr lang="ru-RU"/>
        </a:p>
      </dgm:t>
    </dgm:pt>
    <dgm:pt modelId="{AFEE1A46-1D36-4397-A044-9E5E3A6A02F5}" type="pres">
      <dgm:prSet presAssocID="{BEB3D69A-3E55-4E5A-9071-E8A2C685F980}" presName="text0" presStyleLbl="node1" presStyleIdx="1" presStyleCnt="6" custScaleX="285740" custRadScaleRad="113314" custRadScaleInc="-1889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419525-2432-4C75-A3DB-03B3A6DB18CB}" type="pres">
      <dgm:prSet presAssocID="{26C35E9C-EB79-4EC3-A95A-7C0B3318C919}" presName="Name56" presStyleLbl="parChTrans1D2" presStyleIdx="1" presStyleCnt="5"/>
      <dgm:spPr/>
      <dgm:t>
        <a:bodyPr/>
        <a:lstStyle/>
        <a:p>
          <a:endParaRPr lang="ru-RU"/>
        </a:p>
      </dgm:t>
    </dgm:pt>
    <dgm:pt modelId="{44AC298E-F55B-4A05-9DF0-941A7046CAAD}" type="pres">
      <dgm:prSet presAssocID="{74D0DF41-587C-41D9-B594-62EDFE19F72E}" presName="text0" presStyleLbl="node1" presStyleIdx="2" presStyleCnt="6" custScaleX="267368" custRadScaleRad="142843" custRadScaleInc="1085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C3C421-C879-401D-B0DC-FF66B9825935}" type="pres">
      <dgm:prSet presAssocID="{4FEBE94C-2CBB-48FA-94D4-D86293BDEB36}" presName="Name56" presStyleLbl="parChTrans1D2" presStyleIdx="2" presStyleCnt="5"/>
      <dgm:spPr/>
      <dgm:t>
        <a:bodyPr/>
        <a:lstStyle/>
        <a:p>
          <a:endParaRPr lang="ru-RU"/>
        </a:p>
      </dgm:t>
    </dgm:pt>
    <dgm:pt modelId="{39CF5A3F-731D-4CA8-A172-2EE92B59CD22}" type="pres">
      <dgm:prSet presAssocID="{C275130D-CA08-4847-8774-5B287EB1EDD1}" presName="text0" presStyleLbl="node1" presStyleIdx="3" presStyleCnt="6" custScaleX="291859" custRadScaleRad="65297" custRadScaleInc="-1676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B815EC-CAA4-4507-9C9C-5543149824E5}" type="pres">
      <dgm:prSet presAssocID="{E5CBE5F8-A62D-491F-A086-53EA3756E610}" presName="Name56" presStyleLbl="parChTrans1D2" presStyleIdx="3" presStyleCnt="5"/>
      <dgm:spPr/>
      <dgm:t>
        <a:bodyPr/>
        <a:lstStyle/>
        <a:p>
          <a:endParaRPr lang="ru-RU"/>
        </a:p>
      </dgm:t>
    </dgm:pt>
    <dgm:pt modelId="{77171378-8741-4EE4-A3D5-2875CA800DF9}" type="pres">
      <dgm:prSet presAssocID="{3C562762-5AC3-47E7-B431-1E885202A88D}" presName="text0" presStyleLbl="node1" presStyleIdx="4" presStyleCnt="6" custScaleX="218386" custRadScaleRad="78811" custRadScaleInc="-741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EE470A-C3B7-42AF-9B4A-75F4F41EC0B9}" type="pres">
      <dgm:prSet presAssocID="{711196C6-3269-4DBB-8CDC-AA0CA7B970F7}" presName="Name56" presStyleLbl="parChTrans1D2" presStyleIdx="4" presStyleCnt="5"/>
      <dgm:spPr/>
      <dgm:t>
        <a:bodyPr/>
        <a:lstStyle/>
        <a:p>
          <a:endParaRPr lang="ru-RU"/>
        </a:p>
      </dgm:t>
    </dgm:pt>
    <dgm:pt modelId="{077F13BE-22C0-4D8B-85A0-71F03A892FE9}" type="pres">
      <dgm:prSet presAssocID="{F1D62364-8FCA-49DD-B897-847CEBED0F4B}" presName="text0" presStyleLbl="node1" presStyleIdx="5" presStyleCnt="6" custScaleX="255124" custRadScaleRad="112993" custRadScaleInc="-897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A596EC2-978D-4C19-8114-6AFE11FD3B38}" type="presOf" srcId="{E5CBE5F8-A62D-491F-A086-53EA3756E610}" destId="{93B815EC-CAA4-4507-9C9C-5543149824E5}" srcOrd="0" destOrd="0" presId="urn:microsoft.com/office/officeart/2008/layout/RadialCluster"/>
    <dgm:cxn modelId="{6DD1CD13-43DD-4EC1-B923-7A914B2EF768}" type="presOf" srcId="{5E72A612-8B8A-402D-B046-CF51C114C440}" destId="{C2AB0EC1-33D7-4002-A84A-4B3F2EA4BC5D}" srcOrd="0" destOrd="0" presId="urn:microsoft.com/office/officeart/2008/layout/RadialCluster"/>
    <dgm:cxn modelId="{C96F066E-A24C-4CC6-8266-CFB655D37E56}" type="presOf" srcId="{EA26A8F3-01A0-4074-AC15-14AF7D25EB55}" destId="{2A201E2E-8BC9-4CD8-9385-ED6EAB347D95}" srcOrd="0" destOrd="0" presId="urn:microsoft.com/office/officeart/2008/layout/RadialCluster"/>
    <dgm:cxn modelId="{9625E18E-B951-4FDB-A51C-26A91BAD8D05}" type="presOf" srcId="{4FEBE94C-2CBB-48FA-94D4-D86293BDEB36}" destId="{9EC3C421-C879-401D-B0DC-FF66B9825935}" srcOrd="0" destOrd="0" presId="urn:microsoft.com/office/officeart/2008/layout/RadialCluster"/>
    <dgm:cxn modelId="{470B7A37-0AA4-4FDB-90DA-6D93D64B60EE}" srcId="{EA26A8F3-01A0-4074-AC15-14AF7D25EB55}" destId="{BEB3D69A-3E55-4E5A-9071-E8A2C685F980}" srcOrd="0" destOrd="0" parTransId="{933857ED-7CC1-42EF-91C1-91ADADBCEA2E}" sibTransId="{7737FE8A-7E17-4218-8C24-274397ABFCD8}"/>
    <dgm:cxn modelId="{9D8904DC-D58F-4B22-ADD1-A4BCF98E879F}" type="presOf" srcId="{BEB3D69A-3E55-4E5A-9071-E8A2C685F980}" destId="{AFEE1A46-1D36-4397-A044-9E5E3A6A02F5}" srcOrd="0" destOrd="0" presId="urn:microsoft.com/office/officeart/2008/layout/RadialCluster"/>
    <dgm:cxn modelId="{7C8B7C3E-3F9A-4982-B576-E2FBCBEFE9DD}" type="presOf" srcId="{26C35E9C-EB79-4EC3-A95A-7C0B3318C919}" destId="{2C419525-2432-4C75-A3DB-03B3A6DB18CB}" srcOrd="0" destOrd="0" presId="urn:microsoft.com/office/officeart/2008/layout/RadialCluster"/>
    <dgm:cxn modelId="{F89D5CE6-6433-47FF-A3D8-F66C35763ABD}" srcId="{5E72A612-8B8A-402D-B046-CF51C114C440}" destId="{EA26A8F3-01A0-4074-AC15-14AF7D25EB55}" srcOrd="0" destOrd="0" parTransId="{8EC74154-CED7-4D4E-88F1-7AE000C631E9}" sibTransId="{17EAAF3B-FEA5-47B3-AFD6-1EC6D4C7450F}"/>
    <dgm:cxn modelId="{CCBD45B2-ACA4-4376-ADE4-CB8A1E6BD372}" type="presOf" srcId="{74D0DF41-587C-41D9-B594-62EDFE19F72E}" destId="{44AC298E-F55B-4A05-9DF0-941A7046CAAD}" srcOrd="0" destOrd="0" presId="urn:microsoft.com/office/officeart/2008/layout/RadialCluster"/>
    <dgm:cxn modelId="{186C3BF6-61A3-46C6-9BEE-E57824F7FF95}" srcId="{EA26A8F3-01A0-4074-AC15-14AF7D25EB55}" destId="{3C562762-5AC3-47E7-B431-1E885202A88D}" srcOrd="3" destOrd="0" parTransId="{E5CBE5F8-A62D-491F-A086-53EA3756E610}" sibTransId="{2095EA84-C769-44BE-9330-1ADDE857C339}"/>
    <dgm:cxn modelId="{34CBC46D-F3C7-42F2-B6B0-A86CB5F934D9}" type="presOf" srcId="{F1D62364-8FCA-49DD-B897-847CEBED0F4B}" destId="{077F13BE-22C0-4D8B-85A0-71F03A892FE9}" srcOrd="0" destOrd="0" presId="urn:microsoft.com/office/officeart/2008/layout/RadialCluster"/>
    <dgm:cxn modelId="{F448C4ED-40C3-45BA-B98A-73E4B677A8C9}" type="presOf" srcId="{933857ED-7CC1-42EF-91C1-91ADADBCEA2E}" destId="{38B30900-81A2-4DE1-8694-6C18238AE2E0}" srcOrd="0" destOrd="0" presId="urn:microsoft.com/office/officeart/2008/layout/RadialCluster"/>
    <dgm:cxn modelId="{2258592E-797E-4AE1-B2BB-FC364590F4EB}" srcId="{EA26A8F3-01A0-4074-AC15-14AF7D25EB55}" destId="{C275130D-CA08-4847-8774-5B287EB1EDD1}" srcOrd="2" destOrd="0" parTransId="{4FEBE94C-2CBB-48FA-94D4-D86293BDEB36}" sibTransId="{ACB0DCCD-A2D9-448C-94FD-430A099F017F}"/>
    <dgm:cxn modelId="{C1694B3F-4D73-48C1-9A77-0741AF80C6DE}" type="presOf" srcId="{C275130D-CA08-4847-8774-5B287EB1EDD1}" destId="{39CF5A3F-731D-4CA8-A172-2EE92B59CD22}" srcOrd="0" destOrd="0" presId="urn:microsoft.com/office/officeart/2008/layout/RadialCluster"/>
    <dgm:cxn modelId="{D0611312-7A70-4362-8B7A-297E32151C78}" type="presOf" srcId="{711196C6-3269-4DBB-8CDC-AA0CA7B970F7}" destId="{0FEE470A-C3B7-42AF-9B4A-75F4F41EC0B9}" srcOrd="0" destOrd="0" presId="urn:microsoft.com/office/officeart/2008/layout/RadialCluster"/>
    <dgm:cxn modelId="{373BD211-5336-4D79-812D-24A9DD8B595F}" srcId="{EA26A8F3-01A0-4074-AC15-14AF7D25EB55}" destId="{F1D62364-8FCA-49DD-B897-847CEBED0F4B}" srcOrd="4" destOrd="0" parTransId="{711196C6-3269-4DBB-8CDC-AA0CA7B970F7}" sibTransId="{46975BFE-CF43-4355-BBBF-C6687A457152}"/>
    <dgm:cxn modelId="{3DB69BED-7CF7-40FD-A4E4-265BB67583AB}" type="presOf" srcId="{3C562762-5AC3-47E7-B431-1E885202A88D}" destId="{77171378-8741-4EE4-A3D5-2875CA800DF9}" srcOrd="0" destOrd="0" presId="urn:microsoft.com/office/officeart/2008/layout/RadialCluster"/>
    <dgm:cxn modelId="{FC73ABAF-53B5-431E-BDF1-AD1CBE839D8F}" srcId="{EA26A8F3-01A0-4074-AC15-14AF7D25EB55}" destId="{74D0DF41-587C-41D9-B594-62EDFE19F72E}" srcOrd="1" destOrd="0" parTransId="{26C35E9C-EB79-4EC3-A95A-7C0B3318C919}" sibTransId="{F0C26552-3332-45AF-9F30-0A47AE17F779}"/>
    <dgm:cxn modelId="{47A6474F-7A86-4F4B-9031-91C70970E327}" type="presParOf" srcId="{C2AB0EC1-33D7-4002-A84A-4B3F2EA4BC5D}" destId="{9D48971B-0F4E-40DE-868F-168DD3C88EBE}" srcOrd="0" destOrd="0" presId="urn:microsoft.com/office/officeart/2008/layout/RadialCluster"/>
    <dgm:cxn modelId="{8F754AE3-3F4D-48B6-8A22-B0F4716E652C}" type="presParOf" srcId="{9D48971B-0F4E-40DE-868F-168DD3C88EBE}" destId="{2A201E2E-8BC9-4CD8-9385-ED6EAB347D95}" srcOrd="0" destOrd="0" presId="urn:microsoft.com/office/officeart/2008/layout/RadialCluster"/>
    <dgm:cxn modelId="{C3BA7C2C-AD2D-42D3-ACA4-CAF6AA374B21}" type="presParOf" srcId="{9D48971B-0F4E-40DE-868F-168DD3C88EBE}" destId="{38B30900-81A2-4DE1-8694-6C18238AE2E0}" srcOrd="1" destOrd="0" presId="urn:microsoft.com/office/officeart/2008/layout/RadialCluster"/>
    <dgm:cxn modelId="{5589A701-09F6-4E64-84E1-C9152632EACA}" type="presParOf" srcId="{9D48971B-0F4E-40DE-868F-168DD3C88EBE}" destId="{AFEE1A46-1D36-4397-A044-9E5E3A6A02F5}" srcOrd="2" destOrd="0" presId="urn:microsoft.com/office/officeart/2008/layout/RadialCluster"/>
    <dgm:cxn modelId="{057C4042-5B5F-410A-9ED2-5C118054CE29}" type="presParOf" srcId="{9D48971B-0F4E-40DE-868F-168DD3C88EBE}" destId="{2C419525-2432-4C75-A3DB-03B3A6DB18CB}" srcOrd="3" destOrd="0" presId="urn:microsoft.com/office/officeart/2008/layout/RadialCluster"/>
    <dgm:cxn modelId="{9178925E-6E73-4F11-8B06-08152BE18DC8}" type="presParOf" srcId="{9D48971B-0F4E-40DE-868F-168DD3C88EBE}" destId="{44AC298E-F55B-4A05-9DF0-941A7046CAAD}" srcOrd="4" destOrd="0" presId="urn:microsoft.com/office/officeart/2008/layout/RadialCluster"/>
    <dgm:cxn modelId="{496CF570-2CD8-4689-B5C4-82E00B6D6C0A}" type="presParOf" srcId="{9D48971B-0F4E-40DE-868F-168DD3C88EBE}" destId="{9EC3C421-C879-401D-B0DC-FF66B9825935}" srcOrd="5" destOrd="0" presId="urn:microsoft.com/office/officeart/2008/layout/RadialCluster"/>
    <dgm:cxn modelId="{74217F0F-5179-4A27-9568-0D1CD97D4FCB}" type="presParOf" srcId="{9D48971B-0F4E-40DE-868F-168DD3C88EBE}" destId="{39CF5A3F-731D-4CA8-A172-2EE92B59CD22}" srcOrd="6" destOrd="0" presId="urn:microsoft.com/office/officeart/2008/layout/RadialCluster"/>
    <dgm:cxn modelId="{40484B1A-E92B-40A9-B8C0-537D0C9873E9}" type="presParOf" srcId="{9D48971B-0F4E-40DE-868F-168DD3C88EBE}" destId="{93B815EC-CAA4-4507-9C9C-5543149824E5}" srcOrd="7" destOrd="0" presId="urn:microsoft.com/office/officeart/2008/layout/RadialCluster"/>
    <dgm:cxn modelId="{C0EC7215-D95B-4CCC-A212-8694EC3E43B3}" type="presParOf" srcId="{9D48971B-0F4E-40DE-868F-168DD3C88EBE}" destId="{77171378-8741-4EE4-A3D5-2875CA800DF9}" srcOrd="8" destOrd="0" presId="urn:microsoft.com/office/officeart/2008/layout/RadialCluster"/>
    <dgm:cxn modelId="{0F3E7827-BD35-4602-85CE-2E82F7ADEF13}" type="presParOf" srcId="{9D48971B-0F4E-40DE-868F-168DD3C88EBE}" destId="{0FEE470A-C3B7-42AF-9B4A-75F4F41EC0B9}" srcOrd="9" destOrd="0" presId="urn:microsoft.com/office/officeart/2008/layout/RadialCluster"/>
    <dgm:cxn modelId="{6D44000B-B34E-4083-896E-2664104BF550}" type="presParOf" srcId="{9D48971B-0F4E-40DE-868F-168DD3C88EBE}" destId="{077F13BE-22C0-4D8B-85A0-71F03A892FE9}" srcOrd="10" destOrd="0" presId="urn:microsoft.com/office/officeart/2008/layout/RadialCluster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E72A612-8B8A-402D-B046-CF51C114C440}" type="doc">
      <dgm:prSet loTypeId="urn:microsoft.com/office/officeart/2008/layout/RadialCluster" loCatId="cycle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EA26A8F3-01A0-4074-AC15-14AF7D25EB55}">
      <dgm:prSet custT="1"/>
      <dgm:spPr>
        <a:gradFill rotWithShape="0">
          <a:gsLst>
            <a:gs pos="100000">
              <a:schemeClr val="accent2">
                <a:lumMod val="60000"/>
                <a:lumOff val="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</a:gradFill>
      </dgm:spPr>
      <dgm:t>
        <a:bodyPr/>
        <a:lstStyle/>
        <a:p>
          <a:r>
            <a:rPr lang="ru-RU" sz="2800" b="1" dirty="0">
              <a:solidFill>
                <a:schemeClr val="tx1"/>
              </a:solidFill>
            </a:rPr>
            <a:t>Муниципальное управление</a:t>
          </a:r>
        </a:p>
      </dgm:t>
    </dgm:pt>
    <dgm:pt modelId="{17EAAF3B-FEA5-47B3-AFD6-1EC6D4C7450F}" type="sibTrans" cxnId="{F89D5CE6-6433-47FF-A3D8-F66C35763ABD}">
      <dgm:prSet/>
      <dgm:spPr/>
      <dgm:t>
        <a:bodyPr/>
        <a:lstStyle/>
        <a:p>
          <a:endParaRPr lang="ru-RU"/>
        </a:p>
      </dgm:t>
    </dgm:pt>
    <dgm:pt modelId="{8EC74154-CED7-4D4E-88F1-7AE000C631E9}" type="parTrans" cxnId="{F89D5CE6-6433-47FF-A3D8-F66C35763ABD}">
      <dgm:prSet/>
      <dgm:spPr/>
      <dgm:t>
        <a:bodyPr/>
        <a:lstStyle/>
        <a:p>
          <a:endParaRPr lang="ru-RU"/>
        </a:p>
      </dgm:t>
    </dgm:pt>
    <dgm:pt modelId="{F1D62364-8FCA-49DD-B897-847CEBED0F4B}">
      <dgm:prSet/>
      <dgm:spPr/>
      <dgm:t>
        <a:bodyPr/>
        <a:lstStyle/>
        <a:p>
          <a:r>
            <a:rPr lang="ru-RU" dirty="0"/>
            <a:t>Управление муниципальными финансами и муниципальным долгом</a:t>
          </a:r>
        </a:p>
      </dgm:t>
    </dgm:pt>
    <dgm:pt modelId="{711196C6-3269-4DBB-8CDC-AA0CA7B970F7}" type="parTrans" cxnId="{373BD211-5336-4D79-812D-24A9DD8B595F}">
      <dgm:prSet/>
      <dgm:spPr/>
      <dgm:t>
        <a:bodyPr/>
        <a:lstStyle/>
        <a:p>
          <a:endParaRPr lang="ru-RU"/>
        </a:p>
      </dgm:t>
    </dgm:pt>
    <dgm:pt modelId="{46975BFE-CF43-4355-BBBF-C6687A457152}" type="sibTrans" cxnId="{373BD211-5336-4D79-812D-24A9DD8B595F}">
      <dgm:prSet/>
      <dgm:spPr/>
      <dgm:t>
        <a:bodyPr/>
        <a:lstStyle/>
        <a:p>
          <a:endParaRPr lang="ru-RU"/>
        </a:p>
      </dgm:t>
    </dgm:pt>
    <dgm:pt modelId="{BEB3D69A-3E55-4E5A-9071-E8A2C685F980}">
      <dgm:prSet/>
      <dgm:spPr/>
      <dgm:t>
        <a:bodyPr/>
        <a:lstStyle/>
        <a:p>
          <a:r>
            <a:rPr lang="ru-RU" dirty="0"/>
            <a:t>Совершенствование муниципального управления</a:t>
          </a:r>
        </a:p>
      </dgm:t>
    </dgm:pt>
    <dgm:pt modelId="{933857ED-7CC1-42EF-91C1-91ADADBCEA2E}" type="parTrans" cxnId="{470B7A37-0AA4-4FDB-90DA-6D93D64B60EE}">
      <dgm:prSet/>
      <dgm:spPr/>
      <dgm:t>
        <a:bodyPr/>
        <a:lstStyle/>
        <a:p>
          <a:endParaRPr lang="ru-RU"/>
        </a:p>
      </dgm:t>
    </dgm:pt>
    <dgm:pt modelId="{7737FE8A-7E17-4218-8C24-274397ABFCD8}" type="sibTrans" cxnId="{470B7A37-0AA4-4FDB-90DA-6D93D64B60EE}">
      <dgm:prSet/>
      <dgm:spPr/>
      <dgm:t>
        <a:bodyPr/>
        <a:lstStyle/>
        <a:p>
          <a:endParaRPr lang="ru-RU"/>
        </a:p>
      </dgm:t>
    </dgm:pt>
    <dgm:pt modelId="{C2AB0EC1-33D7-4002-A84A-4B3F2EA4BC5D}" type="pres">
      <dgm:prSet presAssocID="{5E72A612-8B8A-402D-B046-CF51C114C440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9D48971B-0F4E-40DE-868F-168DD3C88EBE}" type="pres">
      <dgm:prSet presAssocID="{EA26A8F3-01A0-4074-AC15-14AF7D25EB55}" presName="singleCycle" presStyleCnt="0"/>
      <dgm:spPr/>
    </dgm:pt>
    <dgm:pt modelId="{2A201E2E-8BC9-4CD8-9385-ED6EAB347D95}" type="pres">
      <dgm:prSet presAssocID="{EA26A8F3-01A0-4074-AC15-14AF7D25EB55}" presName="singleCenter" presStyleLbl="node1" presStyleIdx="0" presStyleCnt="3" custScaleX="209245" custScaleY="79987" custLinFactNeighborX="46618" custLinFactNeighborY="-59171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38B30900-81A2-4DE1-8694-6C18238AE2E0}" type="pres">
      <dgm:prSet presAssocID="{933857ED-7CC1-42EF-91C1-91ADADBCEA2E}" presName="Name56" presStyleLbl="parChTrans1D2" presStyleIdx="0" presStyleCnt="2"/>
      <dgm:spPr/>
      <dgm:t>
        <a:bodyPr/>
        <a:lstStyle/>
        <a:p>
          <a:endParaRPr lang="ru-RU"/>
        </a:p>
      </dgm:t>
    </dgm:pt>
    <dgm:pt modelId="{AFEE1A46-1D36-4397-A044-9E5E3A6A02F5}" type="pres">
      <dgm:prSet presAssocID="{BEB3D69A-3E55-4E5A-9071-E8A2C685F980}" presName="text0" presStyleLbl="node1" presStyleIdx="1" presStyleCnt="3" custScaleX="314293" custScaleY="176780" custRadScaleRad="106214" custRadScaleInc="-1102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EE470A-C3B7-42AF-9B4A-75F4F41EC0B9}" type="pres">
      <dgm:prSet presAssocID="{711196C6-3269-4DBB-8CDC-AA0CA7B970F7}" presName="Name56" presStyleLbl="parChTrans1D2" presStyleIdx="1" presStyleCnt="2"/>
      <dgm:spPr/>
      <dgm:t>
        <a:bodyPr/>
        <a:lstStyle/>
        <a:p>
          <a:endParaRPr lang="ru-RU"/>
        </a:p>
      </dgm:t>
    </dgm:pt>
    <dgm:pt modelId="{077F13BE-22C0-4D8B-85A0-71F03A892FE9}" type="pres">
      <dgm:prSet presAssocID="{F1D62364-8FCA-49DD-B897-847CEBED0F4B}" presName="text0" presStyleLbl="node1" presStyleIdx="2" presStyleCnt="3" custScaleX="389976" custScaleY="139238" custRadScaleRad="112017" custRadScaleInc="-563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439A682-7363-43FC-880B-3CC699D7C499}" type="presOf" srcId="{BEB3D69A-3E55-4E5A-9071-E8A2C685F980}" destId="{AFEE1A46-1D36-4397-A044-9E5E3A6A02F5}" srcOrd="0" destOrd="0" presId="urn:microsoft.com/office/officeart/2008/layout/RadialCluster"/>
    <dgm:cxn modelId="{BB4A467F-2A7A-4C30-B237-47FF932F8258}" type="presOf" srcId="{EA26A8F3-01A0-4074-AC15-14AF7D25EB55}" destId="{2A201E2E-8BC9-4CD8-9385-ED6EAB347D95}" srcOrd="0" destOrd="0" presId="urn:microsoft.com/office/officeart/2008/layout/RadialCluster"/>
    <dgm:cxn modelId="{A4AED42E-C569-4F3F-B322-7BB0C0538CD1}" type="presOf" srcId="{5E72A612-8B8A-402D-B046-CF51C114C440}" destId="{C2AB0EC1-33D7-4002-A84A-4B3F2EA4BC5D}" srcOrd="0" destOrd="0" presId="urn:microsoft.com/office/officeart/2008/layout/RadialCluster"/>
    <dgm:cxn modelId="{373BD211-5336-4D79-812D-24A9DD8B595F}" srcId="{EA26A8F3-01A0-4074-AC15-14AF7D25EB55}" destId="{F1D62364-8FCA-49DD-B897-847CEBED0F4B}" srcOrd="1" destOrd="0" parTransId="{711196C6-3269-4DBB-8CDC-AA0CA7B970F7}" sibTransId="{46975BFE-CF43-4355-BBBF-C6687A457152}"/>
    <dgm:cxn modelId="{6B4B4A2B-D69F-44C6-B6E0-5A680C91C723}" type="presOf" srcId="{F1D62364-8FCA-49DD-B897-847CEBED0F4B}" destId="{077F13BE-22C0-4D8B-85A0-71F03A892FE9}" srcOrd="0" destOrd="0" presId="urn:microsoft.com/office/officeart/2008/layout/RadialCluster"/>
    <dgm:cxn modelId="{EC6229E9-9CBB-421C-AFFF-5AA4261C54D0}" type="presOf" srcId="{933857ED-7CC1-42EF-91C1-91ADADBCEA2E}" destId="{38B30900-81A2-4DE1-8694-6C18238AE2E0}" srcOrd="0" destOrd="0" presId="urn:microsoft.com/office/officeart/2008/layout/RadialCluster"/>
    <dgm:cxn modelId="{39FA2242-89B6-422E-8743-DEAF372E2400}" type="presOf" srcId="{711196C6-3269-4DBB-8CDC-AA0CA7B970F7}" destId="{0FEE470A-C3B7-42AF-9B4A-75F4F41EC0B9}" srcOrd="0" destOrd="0" presId="urn:microsoft.com/office/officeart/2008/layout/RadialCluster"/>
    <dgm:cxn modelId="{470B7A37-0AA4-4FDB-90DA-6D93D64B60EE}" srcId="{EA26A8F3-01A0-4074-AC15-14AF7D25EB55}" destId="{BEB3D69A-3E55-4E5A-9071-E8A2C685F980}" srcOrd="0" destOrd="0" parTransId="{933857ED-7CC1-42EF-91C1-91ADADBCEA2E}" sibTransId="{7737FE8A-7E17-4218-8C24-274397ABFCD8}"/>
    <dgm:cxn modelId="{F89D5CE6-6433-47FF-A3D8-F66C35763ABD}" srcId="{5E72A612-8B8A-402D-B046-CF51C114C440}" destId="{EA26A8F3-01A0-4074-AC15-14AF7D25EB55}" srcOrd="0" destOrd="0" parTransId="{8EC74154-CED7-4D4E-88F1-7AE000C631E9}" sibTransId="{17EAAF3B-FEA5-47B3-AFD6-1EC6D4C7450F}"/>
    <dgm:cxn modelId="{F3BF0E41-60BD-4287-896F-E78734C6368B}" type="presParOf" srcId="{C2AB0EC1-33D7-4002-A84A-4B3F2EA4BC5D}" destId="{9D48971B-0F4E-40DE-868F-168DD3C88EBE}" srcOrd="0" destOrd="0" presId="urn:microsoft.com/office/officeart/2008/layout/RadialCluster"/>
    <dgm:cxn modelId="{221E876E-387E-4D50-8A68-5B3AA35BDCA2}" type="presParOf" srcId="{9D48971B-0F4E-40DE-868F-168DD3C88EBE}" destId="{2A201E2E-8BC9-4CD8-9385-ED6EAB347D95}" srcOrd="0" destOrd="0" presId="urn:microsoft.com/office/officeart/2008/layout/RadialCluster"/>
    <dgm:cxn modelId="{5D5C731D-4E38-45FD-8F45-E49D9CEDED40}" type="presParOf" srcId="{9D48971B-0F4E-40DE-868F-168DD3C88EBE}" destId="{38B30900-81A2-4DE1-8694-6C18238AE2E0}" srcOrd="1" destOrd="0" presId="urn:microsoft.com/office/officeart/2008/layout/RadialCluster"/>
    <dgm:cxn modelId="{5EF7AC31-33BE-4596-8424-653182051901}" type="presParOf" srcId="{9D48971B-0F4E-40DE-868F-168DD3C88EBE}" destId="{AFEE1A46-1D36-4397-A044-9E5E3A6A02F5}" srcOrd="2" destOrd="0" presId="urn:microsoft.com/office/officeart/2008/layout/RadialCluster"/>
    <dgm:cxn modelId="{33895517-B242-4FC2-B202-E131E08BF00D}" type="presParOf" srcId="{9D48971B-0F4E-40DE-868F-168DD3C88EBE}" destId="{0FEE470A-C3B7-42AF-9B4A-75F4F41EC0B9}" srcOrd="3" destOrd="0" presId="urn:microsoft.com/office/officeart/2008/layout/RadialCluster"/>
    <dgm:cxn modelId="{4FC86244-D0E4-4D32-BEB8-AF984AE383BE}" type="presParOf" srcId="{9D48971B-0F4E-40DE-868F-168DD3C88EBE}" destId="{077F13BE-22C0-4D8B-85A0-71F03A892FE9}" srcOrd="4" destOrd="0" presId="urn:microsoft.com/office/officeart/2008/layout/RadialCluster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E72A612-8B8A-402D-B046-CF51C114C440}" type="doc">
      <dgm:prSet loTypeId="urn:microsoft.com/office/officeart/2008/layout/RadialCluster" loCatId="cycle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EA26A8F3-01A0-4074-AC15-14AF7D25EB55}">
      <dgm:prSet custT="1"/>
      <dgm:spPr>
        <a:gradFill rotWithShape="0">
          <a:gsLst>
            <a:gs pos="100000">
              <a:schemeClr val="accent4">
                <a:lumMod val="60000"/>
                <a:lumOff val="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</a:gradFill>
      </dgm:spPr>
      <dgm:t>
        <a:bodyPr/>
        <a:lstStyle/>
        <a:p>
          <a:r>
            <a:rPr lang="ru-RU" sz="2800" b="1" dirty="0">
              <a:solidFill>
                <a:schemeClr val="tx1"/>
              </a:solidFill>
            </a:rPr>
            <a:t>Развитие инфраструктуры</a:t>
          </a:r>
        </a:p>
      </dgm:t>
    </dgm:pt>
    <dgm:pt modelId="{17EAAF3B-FEA5-47B3-AFD6-1EC6D4C7450F}" type="sibTrans" cxnId="{F89D5CE6-6433-47FF-A3D8-F66C35763ABD}">
      <dgm:prSet/>
      <dgm:spPr/>
      <dgm:t>
        <a:bodyPr/>
        <a:lstStyle/>
        <a:p>
          <a:endParaRPr lang="ru-RU"/>
        </a:p>
      </dgm:t>
    </dgm:pt>
    <dgm:pt modelId="{8EC74154-CED7-4D4E-88F1-7AE000C631E9}" type="parTrans" cxnId="{F89D5CE6-6433-47FF-A3D8-F66C35763ABD}">
      <dgm:prSet/>
      <dgm:spPr/>
      <dgm:t>
        <a:bodyPr/>
        <a:lstStyle/>
        <a:p>
          <a:endParaRPr lang="ru-RU"/>
        </a:p>
      </dgm:t>
    </dgm:pt>
    <dgm:pt modelId="{C275130D-CA08-4847-8774-5B287EB1EDD1}">
      <dgm:prSet/>
      <dgm:spPr>
        <a:gradFill rotWithShape="0">
          <a:gsLst>
            <a:gs pos="4000">
              <a:schemeClr val="accent3">
                <a:lumMod val="75000"/>
              </a:schemeClr>
            </a:gs>
            <a:gs pos="1000">
              <a:schemeClr val="accent3"/>
            </a:gs>
            <a:gs pos="3000">
              <a:schemeClr val="accent3">
                <a:hueOff val="-9923564"/>
                <a:satOff val="16093"/>
                <a:lumOff val="118"/>
                <a:alphaOff val="0"/>
                <a:shade val="85000"/>
              </a:schemeClr>
            </a:gs>
          </a:gsLst>
        </a:gradFill>
      </dgm:spPr>
      <dgm:t>
        <a:bodyPr/>
        <a:lstStyle/>
        <a:p>
          <a:r>
            <a:rPr lang="ru-RU" dirty="0"/>
            <a:t>Охрана окружающей среды </a:t>
          </a:r>
        </a:p>
      </dgm:t>
    </dgm:pt>
    <dgm:pt modelId="{4FEBE94C-2CBB-48FA-94D4-D86293BDEB36}" type="parTrans" cxnId="{2258592E-797E-4AE1-B2BB-FC364590F4EB}">
      <dgm:prSet/>
      <dgm:spPr/>
      <dgm:t>
        <a:bodyPr/>
        <a:lstStyle/>
        <a:p>
          <a:endParaRPr lang="ru-RU"/>
        </a:p>
      </dgm:t>
    </dgm:pt>
    <dgm:pt modelId="{ACB0DCCD-A2D9-448C-94FD-430A099F017F}" type="sibTrans" cxnId="{2258592E-797E-4AE1-B2BB-FC364590F4EB}">
      <dgm:prSet/>
      <dgm:spPr/>
      <dgm:t>
        <a:bodyPr/>
        <a:lstStyle/>
        <a:p>
          <a:endParaRPr lang="ru-RU"/>
        </a:p>
      </dgm:t>
    </dgm:pt>
    <dgm:pt modelId="{74D0DF41-587C-41D9-B594-62EDFE19F72E}">
      <dgm:prSet/>
      <dgm:spPr/>
      <dgm:t>
        <a:bodyPr/>
        <a:lstStyle/>
        <a:p>
          <a:r>
            <a:rPr lang="ru-RU" dirty="0"/>
            <a:t>Развитие дорожного хозяйства и благоустройство</a:t>
          </a:r>
        </a:p>
      </dgm:t>
    </dgm:pt>
    <dgm:pt modelId="{26C35E9C-EB79-4EC3-A95A-7C0B3318C919}" type="parTrans" cxnId="{FC73ABAF-53B5-431E-BDF1-AD1CBE839D8F}">
      <dgm:prSet/>
      <dgm:spPr/>
      <dgm:t>
        <a:bodyPr/>
        <a:lstStyle/>
        <a:p>
          <a:endParaRPr lang="ru-RU"/>
        </a:p>
      </dgm:t>
    </dgm:pt>
    <dgm:pt modelId="{F0C26552-3332-45AF-9F30-0A47AE17F779}" type="sibTrans" cxnId="{FC73ABAF-53B5-431E-BDF1-AD1CBE839D8F}">
      <dgm:prSet/>
      <dgm:spPr/>
      <dgm:t>
        <a:bodyPr/>
        <a:lstStyle/>
        <a:p>
          <a:endParaRPr lang="ru-RU"/>
        </a:p>
      </dgm:t>
    </dgm:pt>
    <dgm:pt modelId="{BEB3D69A-3E55-4E5A-9071-E8A2C685F980}">
      <dgm:prSet/>
      <dgm:spPr/>
      <dgm:t>
        <a:bodyPr/>
        <a:lstStyle/>
        <a:p>
          <a:r>
            <a:rPr lang="ru-RU" dirty="0"/>
            <a:t>Развитие жилищно-коммунального хозяйства</a:t>
          </a:r>
        </a:p>
      </dgm:t>
    </dgm:pt>
    <dgm:pt modelId="{933857ED-7CC1-42EF-91C1-91ADADBCEA2E}" type="parTrans" cxnId="{470B7A37-0AA4-4FDB-90DA-6D93D64B60EE}">
      <dgm:prSet/>
      <dgm:spPr/>
      <dgm:t>
        <a:bodyPr/>
        <a:lstStyle/>
        <a:p>
          <a:endParaRPr lang="ru-RU"/>
        </a:p>
      </dgm:t>
    </dgm:pt>
    <dgm:pt modelId="{7737FE8A-7E17-4218-8C24-274397ABFCD8}" type="sibTrans" cxnId="{470B7A37-0AA4-4FDB-90DA-6D93D64B60EE}">
      <dgm:prSet/>
      <dgm:spPr/>
      <dgm:t>
        <a:bodyPr/>
        <a:lstStyle/>
        <a:p>
          <a:endParaRPr lang="ru-RU"/>
        </a:p>
      </dgm:t>
    </dgm:pt>
    <dgm:pt modelId="{C2AB0EC1-33D7-4002-A84A-4B3F2EA4BC5D}" type="pres">
      <dgm:prSet presAssocID="{5E72A612-8B8A-402D-B046-CF51C114C440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9D48971B-0F4E-40DE-868F-168DD3C88EBE}" type="pres">
      <dgm:prSet presAssocID="{EA26A8F3-01A0-4074-AC15-14AF7D25EB55}" presName="singleCycle" presStyleCnt="0"/>
      <dgm:spPr/>
    </dgm:pt>
    <dgm:pt modelId="{2A201E2E-8BC9-4CD8-9385-ED6EAB347D95}" type="pres">
      <dgm:prSet presAssocID="{EA26A8F3-01A0-4074-AC15-14AF7D25EB55}" presName="singleCenter" presStyleLbl="node1" presStyleIdx="0" presStyleCnt="4" custScaleX="209245" custScaleY="79987" custLinFactNeighborX="-32289" custLinFactNeighborY="-52046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38B30900-81A2-4DE1-8694-6C18238AE2E0}" type="pres">
      <dgm:prSet presAssocID="{933857ED-7CC1-42EF-91C1-91ADADBCEA2E}" presName="Name56" presStyleLbl="parChTrans1D2" presStyleIdx="0" presStyleCnt="3"/>
      <dgm:spPr/>
      <dgm:t>
        <a:bodyPr/>
        <a:lstStyle/>
        <a:p>
          <a:endParaRPr lang="ru-RU"/>
        </a:p>
      </dgm:t>
    </dgm:pt>
    <dgm:pt modelId="{AFEE1A46-1D36-4397-A044-9E5E3A6A02F5}" type="pres">
      <dgm:prSet presAssocID="{BEB3D69A-3E55-4E5A-9071-E8A2C685F980}" presName="text0" presStyleLbl="node1" presStyleIdx="1" presStyleCnt="4" custScaleX="351034" custScaleY="124491" custRadScaleRad="65119" custRadScaleInc="-2205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419525-2432-4C75-A3DB-03B3A6DB18CB}" type="pres">
      <dgm:prSet presAssocID="{26C35E9C-EB79-4EC3-A95A-7C0B3318C919}" presName="Name56" presStyleLbl="parChTrans1D2" presStyleIdx="1" presStyleCnt="3"/>
      <dgm:spPr/>
      <dgm:t>
        <a:bodyPr/>
        <a:lstStyle/>
        <a:p>
          <a:endParaRPr lang="ru-RU"/>
        </a:p>
      </dgm:t>
    </dgm:pt>
    <dgm:pt modelId="{44AC298E-F55B-4A05-9DF0-941A7046CAAD}" type="pres">
      <dgm:prSet presAssocID="{74D0DF41-587C-41D9-B594-62EDFE19F72E}" presName="text0" presStyleLbl="node1" presStyleIdx="2" presStyleCnt="4" custScaleX="320423" custScaleY="124492" custRadScaleRad="106239" custRadScaleInc="2707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C3C421-C879-401D-B0DC-FF66B9825935}" type="pres">
      <dgm:prSet presAssocID="{4FEBE94C-2CBB-48FA-94D4-D86293BDEB36}" presName="Name56" presStyleLbl="parChTrans1D2" presStyleIdx="2" presStyleCnt="3"/>
      <dgm:spPr/>
      <dgm:t>
        <a:bodyPr/>
        <a:lstStyle/>
        <a:p>
          <a:endParaRPr lang="ru-RU"/>
        </a:p>
      </dgm:t>
    </dgm:pt>
    <dgm:pt modelId="{39CF5A3F-731D-4CA8-A172-2EE92B59CD22}" type="pres">
      <dgm:prSet presAssocID="{C275130D-CA08-4847-8774-5B287EB1EDD1}" presName="text0" presStyleLbl="node1" presStyleIdx="3" presStyleCnt="4" custScaleX="291859" custRadScaleRad="86684" custRadScaleInc="-2634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DB09B5-A249-49FD-9E83-E3567A0EEF8C}" type="presOf" srcId="{26C35E9C-EB79-4EC3-A95A-7C0B3318C919}" destId="{2C419525-2432-4C75-A3DB-03B3A6DB18CB}" srcOrd="0" destOrd="0" presId="urn:microsoft.com/office/officeart/2008/layout/RadialCluster"/>
    <dgm:cxn modelId="{DC63C938-387B-472A-9280-FF360E92878D}" type="presOf" srcId="{4FEBE94C-2CBB-48FA-94D4-D86293BDEB36}" destId="{9EC3C421-C879-401D-B0DC-FF66B9825935}" srcOrd="0" destOrd="0" presId="urn:microsoft.com/office/officeart/2008/layout/RadialCluster"/>
    <dgm:cxn modelId="{9D6D9085-5D1A-49BE-AF74-B444115378C4}" type="presOf" srcId="{BEB3D69A-3E55-4E5A-9071-E8A2C685F980}" destId="{AFEE1A46-1D36-4397-A044-9E5E3A6A02F5}" srcOrd="0" destOrd="0" presId="urn:microsoft.com/office/officeart/2008/layout/RadialCluster"/>
    <dgm:cxn modelId="{1840DD32-F928-4309-A1F6-2AA715A6F051}" type="presOf" srcId="{EA26A8F3-01A0-4074-AC15-14AF7D25EB55}" destId="{2A201E2E-8BC9-4CD8-9385-ED6EAB347D95}" srcOrd="0" destOrd="0" presId="urn:microsoft.com/office/officeart/2008/layout/RadialCluster"/>
    <dgm:cxn modelId="{E44ABB1A-19EE-4BB3-9D93-64240742497E}" type="presOf" srcId="{5E72A612-8B8A-402D-B046-CF51C114C440}" destId="{C2AB0EC1-33D7-4002-A84A-4B3F2EA4BC5D}" srcOrd="0" destOrd="0" presId="urn:microsoft.com/office/officeart/2008/layout/RadialCluster"/>
    <dgm:cxn modelId="{470B7A37-0AA4-4FDB-90DA-6D93D64B60EE}" srcId="{EA26A8F3-01A0-4074-AC15-14AF7D25EB55}" destId="{BEB3D69A-3E55-4E5A-9071-E8A2C685F980}" srcOrd="0" destOrd="0" parTransId="{933857ED-7CC1-42EF-91C1-91ADADBCEA2E}" sibTransId="{7737FE8A-7E17-4218-8C24-274397ABFCD8}"/>
    <dgm:cxn modelId="{F89D5CE6-6433-47FF-A3D8-F66C35763ABD}" srcId="{5E72A612-8B8A-402D-B046-CF51C114C440}" destId="{EA26A8F3-01A0-4074-AC15-14AF7D25EB55}" srcOrd="0" destOrd="0" parTransId="{8EC74154-CED7-4D4E-88F1-7AE000C631E9}" sibTransId="{17EAAF3B-FEA5-47B3-AFD6-1EC6D4C7450F}"/>
    <dgm:cxn modelId="{A3E08BEC-3482-46D1-BCED-9D5EF56835A3}" type="presOf" srcId="{C275130D-CA08-4847-8774-5B287EB1EDD1}" destId="{39CF5A3F-731D-4CA8-A172-2EE92B59CD22}" srcOrd="0" destOrd="0" presId="urn:microsoft.com/office/officeart/2008/layout/RadialCluster"/>
    <dgm:cxn modelId="{FB99F8CC-A709-4599-AD2B-D1D05EB6603A}" type="presOf" srcId="{933857ED-7CC1-42EF-91C1-91ADADBCEA2E}" destId="{38B30900-81A2-4DE1-8694-6C18238AE2E0}" srcOrd="0" destOrd="0" presId="urn:microsoft.com/office/officeart/2008/layout/RadialCluster"/>
    <dgm:cxn modelId="{2258592E-797E-4AE1-B2BB-FC364590F4EB}" srcId="{EA26A8F3-01A0-4074-AC15-14AF7D25EB55}" destId="{C275130D-CA08-4847-8774-5B287EB1EDD1}" srcOrd="2" destOrd="0" parTransId="{4FEBE94C-2CBB-48FA-94D4-D86293BDEB36}" sibTransId="{ACB0DCCD-A2D9-448C-94FD-430A099F017F}"/>
    <dgm:cxn modelId="{5FEF65D8-2C4B-468A-9350-600C8D5D54B1}" type="presOf" srcId="{74D0DF41-587C-41D9-B594-62EDFE19F72E}" destId="{44AC298E-F55B-4A05-9DF0-941A7046CAAD}" srcOrd="0" destOrd="0" presId="urn:microsoft.com/office/officeart/2008/layout/RadialCluster"/>
    <dgm:cxn modelId="{FC73ABAF-53B5-431E-BDF1-AD1CBE839D8F}" srcId="{EA26A8F3-01A0-4074-AC15-14AF7D25EB55}" destId="{74D0DF41-587C-41D9-B594-62EDFE19F72E}" srcOrd="1" destOrd="0" parTransId="{26C35E9C-EB79-4EC3-A95A-7C0B3318C919}" sibTransId="{F0C26552-3332-45AF-9F30-0A47AE17F779}"/>
    <dgm:cxn modelId="{A4078758-6812-4B73-ACEF-1FCC92CC2DB9}" type="presParOf" srcId="{C2AB0EC1-33D7-4002-A84A-4B3F2EA4BC5D}" destId="{9D48971B-0F4E-40DE-868F-168DD3C88EBE}" srcOrd="0" destOrd="0" presId="urn:microsoft.com/office/officeart/2008/layout/RadialCluster"/>
    <dgm:cxn modelId="{EB03A511-39A5-4BFE-8642-CF5A92F36CF7}" type="presParOf" srcId="{9D48971B-0F4E-40DE-868F-168DD3C88EBE}" destId="{2A201E2E-8BC9-4CD8-9385-ED6EAB347D95}" srcOrd="0" destOrd="0" presId="urn:microsoft.com/office/officeart/2008/layout/RadialCluster"/>
    <dgm:cxn modelId="{3C3F52A7-71A0-43F8-A715-EC2B61E576BB}" type="presParOf" srcId="{9D48971B-0F4E-40DE-868F-168DD3C88EBE}" destId="{38B30900-81A2-4DE1-8694-6C18238AE2E0}" srcOrd="1" destOrd="0" presId="urn:microsoft.com/office/officeart/2008/layout/RadialCluster"/>
    <dgm:cxn modelId="{4760CF52-5550-4E33-AE87-A9777EEADD44}" type="presParOf" srcId="{9D48971B-0F4E-40DE-868F-168DD3C88EBE}" destId="{AFEE1A46-1D36-4397-A044-9E5E3A6A02F5}" srcOrd="2" destOrd="0" presId="urn:microsoft.com/office/officeart/2008/layout/RadialCluster"/>
    <dgm:cxn modelId="{0BF02E90-BD11-4D58-84A5-6793CD9EFFD2}" type="presParOf" srcId="{9D48971B-0F4E-40DE-868F-168DD3C88EBE}" destId="{2C419525-2432-4C75-A3DB-03B3A6DB18CB}" srcOrd="3" destOrd="0" presId="urn:microsoft.com/office/officeart/2008/layout/RadialCluster"/>
    <dgm:cxn modelId="{814F17D9-2CC9-4ECC-A6FA-FED6CFCBB492}" type="presParOf" srcId="{9D48971B-0F4E-40DE-868F-168DD3C88EBE}" destId="{44AC298E-F55B-4A05-9DF0-941A7046CAAD}" srcOrd="4" destOrd="0" presId="urn:microsoft.com/office/officeart/2008/layout/RadialCluster"/>
    <dgm:cxn modelId="{6961CCF5-C671-4118-B81F-8BEEB66AD887}" type="presParOf" srcId="{9D48971B-0F4E-40DE-868F-168DD3C88EBE}" destId="{9EC3C421-C879-401D-B0DC-FF66B9825935}" srcOrd="5" destOrd="0" presId="urn:microsoft.com/office/officeart/2008/layout/RadialCluster"/>
    <dgm:cxn modelId="{5FB9F15F-8B29-4E78-9B68-8E5108DA5379}" type="presParOf" srcId="{9D48971B-0F4E-40DE-868F-168DD3C88EBE}" destId="{39CF5A3F-731D-4CA8-A172-2EE92B59CD22}" srcOrd="6" destOrd="0" presId="urn:microsoft.com/office/officeart/2008/layout/RadialCluster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E72A612-8B8A-402D-B046-CF51C114C440}" type="doc">
      <dgm:prSet loTypeId="urn:microsoft.com/office/officeart/2008/layout/RadialCluster" loCatId="cycle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EA26A8F3-01A0-4074-AC15-14AF7D25EB55}">
      <dgm:prSet custT="1"/>
      <dgm:spPr>
        <a:gradFill rotWithShape="0">
          <a:gsLst>
            <a:gs pos="100000">
              <a:schemeClr val="accent1">
                <a:lumMod val="60000"/>
                <a:lumOff val="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</a:gradFill>
      </dgm:spPr>
      <dgm:t>
        <a:bodyPr/>
        <a:lstStyle/>
        <a:p>
          <a:r>
            <a:rPr lang="ru-RU" sz="2800" b="1" dirty="0">
              <a:solidFill>
                <a:schemeClr val="tx1"/>
              </a:solidFill>
            </a:rPr>
            <a:t>Экономическое развитие</a:t>
          </a:r>
        </a:p>
      </dgm:t>
    </dgm:pt>
    <dgm:pt modelId="{17EAAF3B-FEA5-47B3-AFD6-1EC6D4C7450F}" type="sibTrans" cxnId="{F89D5CE6-6433-47FF-A3D8-F66C35763ABD}">
      <dgm:prSet/>
      <dgm:spPr/>
      <dgm:t>
        <a:bodyPr/>
        <a:lstStyle/>
        <a:p>
          <a:endParaRPr lang="ru-RU"/>
        </a:p>
      </dgm:t>
    </dgm:pt>
    <dgm:pt modelId="{8EC74154-CED7-4D4E-88F1-7AE000C631E9}" type="parTrans" cxnId="{F89D5CE6-6433-47FF-A3D8-F66C35763ABD}">
      <dgm:prSet/>
      <dgm:spPr/>
      <dgm:t>
        <a:bodyPr/>
        <a:lstStyle/>
        <a:p>
          <a:endParaRPr lang="ru-RU"/>
        </a:p>
      </dgm:t>
    </dgm:pt>
    <dgm:pt modelId="{F1D62364-8FCA-49DD-B897-847CEBED0F4B}">
      <dgm:prSet/>
      <dgm:spPr/>
      <dgm:t>
        <a:bodyPr/>
        <a:lstStyle/>
        <a:p>
          <a:r>
            <a:rPr lang="ru-RU" dirty="0"/>
            <a:t>Градостроительная политика </a:t>
          </a:r>
        </a:p>
      </dgm:t>
    </dgm:pt>
    <dgm:pt modelId="{711196C6-3269-4DBB-8CDC-AA0CA7B970F7}" type="parTrans" cxnId="{373BD211-5336-4D79-812D-24A9DD8B595F}">
      <dgm:prSet/>
      <dgm:spPr/>
      <dgm:t>
        <a:bodyPr/>
        <a:lstStyle/>
        <a:p>
          <a:endParaRPr lang="ru-RU"/>
        </a:p>
      </dgm:t>
    </dgm:pt>
    <dgm:pt modelId="{46975BFE-CF43-4355-BBBF-C6687A457152}" type="sibTrans" cxnId="{373BD211-5336-4D79-812D-24A9DD8B595F}">
      <dgm:prSet/>
      <dgm:spPr/>
      <dgm:t>
        <a:bodyPr/>
        <a:lstStyle/>
        <a:p>
          <a:endParaRPr lang="ru-RU"/>
        </a:p>
      </dgm:t>
    </dgm:pt>
    <dgm:pt modelId="{74D0DF41-587C-41D9-B594-62EDFE19F72E}">
      <dgm:prSet/>
      <dgm:spPr/>
      <dgm:t>
        <a:bodyPr/>
        <a:lstStyle/>
        <a:p>
          <a:r>
            <a:rPr lang="ru-RU" dirty="0"/>
            <a:t>Управление земельными ресурсами и имуществом</a:t>
          </a:r>
        </a:p>
      </dgm:t>
    </dgm:pt>
    <dgm:pt modelId="{26C35E9C-EB79-4EC3-A95A-7C0B3318C919}" type="parTrans" cxnId="{FC73ABAF-53B5-431E-BDF1-AD1CBE839D8F}">
      <dgm:prSet/>
      <dgm:spPr/>
      <dgm:t>
        <a:bodyPr/>
        <a:lstStyle/>
        <a:p>
          <a:endParaRPr lang="ru-RU"/>
        </a:p>
      </dgm:t>
    </dgm:pt>
    <dgm:pt modelId="{F0C26552-3332-45AF-9F30-0A47AE17F779}" type="sibTrans" cxnId="{FC73ABAF-53B5-431E-BDF1-AD1CBE839D8F}">
      <dgm:prSet/>
      <dgm:spPr/>
      <dgm:t>
        <a:bodyPr/>
        <a:lstStyle/>
        <a:p>
          <a:endParaRPr lang="ru-RU"/>
        </a:p>
      </dgm:t>
    </dgm:pt>
    <dgm:pt modelId="{BEB3D69A-3E55-4E5A-9071-E8A2C685F980}">
      <dgm:prSet/>
      <dgm:spPr/>
      <dgm:t>
        <a:bodyPr/>
        <a:lstStyle/>
        <a:p>
          <a:r>
            <a:rPr lang="ru-RU" dirty="0"/>
            <a:t>Сельское хозяйство и устойчивое развитие сельских территорий </a:t>
          </a:r>
        </a:p>
      </dgm:t>
    </dgm:pt>
    <dgm:pt modelId="{933857ED-7CC1-42EF-91C1-91ADADBCEA2E}" type="parTrans" cxnId="{470B7A37-0AA4-4FDB-90DA-6D93D64B60EE}">
      <dgm:prSet/>
      <dgm:spPr/>
      <dgm:t>
        <a:bodyPr/>
        <a:lstStyle/>
        <a:p>
          <a:endParaRPr lang="ru-RU"/>
        </a:p>
      </dgm:t>
    </dgm:pt>
    <dgm:pt modelId="{7737FE8A-7E17-4218-8C24-274397ABFCD8}" type="sibTrans" cxnId="{470B7A37-0AA4-4FDB-90DA-6D93D64B60EE}">
      <dgm:prSet/>
      <dgm:spPr/>
      <dgm:t>
        <a:bodyPr/>
        <a:lstStyle/>
        <a:p>
          <a:endParaRPr lang="ru-RU"/>
        </a:p>
      </dgm:t>
    </dgm:pt>
    <dgm:pt modelId="{26C086D8-900E-4459-B560-98FE04041581}">
      <dgm:prSet/>
      <dgm:spPr/>
      <dgm:t>
        <a:bodyPr/>
        <a:lstStyle/>
        <a:p>
          <a:r>
            <a:rPr lang="ru-RU" dirty="0"/>
            <a:t>Экономическое развитие </a:t>
          </a:r>
        </a:p>
      </dgm:t>
    </dgm:pt>
    <dgm:pt modelId="{1F3EB45E-26E4-419B-BEAF-0772D5A89A98}" type="parTrans" cxnId="{AB02E426-BC5C-412F-B930-80980E316200}">
      <dgm:prSet/>
      <dgm:spPr/>
      <dgm:t>
        <a:bodyPr/>
        <a:lstStyle/>
        <a:p>
          <a:endParaRPr lang="ru-RU"/>
        </a:p>
      </dgm:t>
    </dgm:pt>
    <dgm:pt modelId="{03232911-36BB-464E-BAA6-9F4CDBE4769A}" type="sibTrans" cxnId="{AB02E426-BC5C-412F-B930-80980E316200}">
      <dgm:prSet/>
      <dgm:spPr/>
      <dgm:t>
        <a:bodyPr/>
        <a:lstStyle/>
        <a:p>
          <a:endParaRPr lang="ru-RU"/>
        </a:p>
      </dgm:t>
    </dgm:pt>
    <dgm:pt modelId="{C2AB0EC1-33D7-4002-A84A-4B3F2EA4BC5D}" type="pres">
      <dgm:prSet presAssocID="{5E72A612-8B8A-402D-B046-CF51C114C440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9D48971B-0F4E-40DE-868F-168DD3C88EBE}" type="pres">
      <dgm:prSet presAssocID="{EA26A8F3-01A0-4074-AC15-14AF7D25EB55}" presName="singleCycle" presStyleCnt="0"/>
      <dgm:spPr/>
    </dgm:pt>
    <dgm:pt modelId="{2A201E2E-8BC9-4CD8-9385-ED6EAB347D95}" type="pres">
      <dgm:prSet presAssocID="{EA26A8F3-01A0-4074-AC15-14AF7D25EB55}" presName="singleCenter" presStyleLbl="node1" presStyleIdx="0" presStyleCnt="5" custScaleX="209245" custScaleY="79987" custLinFactNeighborX="46618" custLinFactNeighborY="-59171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38B30900-81A2-4DE1-8694-6C18238AE2E0}" type="pres">
      <dgm:prSet presAssocID="{933857ED-7CC1-42EF-91C1-91ADADBCEA2E}" presName="Name56" presStyleLbl="parChTrans1D2" presStyleIdx="0" presStyleCnt="4"/>
      <dgm:spPr/>
      <dgm:t>
        <a:bodyPr/>
        <a:lstStyle/>
        <a:p>
          <a:endParaRPr lang="ru-RU"/>
        </a:p>
      </dgm:t>
    </dgm:pt>
    <dgm:pt modelId="{AFEE1A46-1D36-4397-A044-9E5E3A6A02F5}" type="pres">
      <dgm:prSet presAssocID="{BEB3D69A-3E55-4E5A-9071-E8A2C685F980}" presName="text0" presStyleLbl="node1" presStyleIdx="1" presStyleCnt="5" custScaleX="285740" custRadScaleRad="71188" custRadScaleInc="-1813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419525-2432-4C75-A3DB-03B3A6DB18CB}" type="pres">
      <dgm:prSet presAssocID="{26C35E9C-EB79-4EC3-A95A-7C0B3318C919}" presName="Name56" presStyleLbl="parChTrans1D2" presStyleIdx="1" presStyleCnt="4"/>
      <dgm:spPr/>
      <dgm:t>
        <a:bodyPr/>
        <a:lstStyle/>
        <a:p>
          <a:endParaRPr lang="ru-RU"/>
        </a:p>
      </dgm:t>
    </dgm:pt>
    <dgm:pt modelId="{44AC298E-F55B-4A05-9DF0-941A7046CAAD}" type="pres">
      <dgm:prSet presAssocID="{74D0DF41-587C-41D9-B594-62EDFE19F72E}" presName="text0" presStyleLbl="node1" presStyleIdx="2" presStyleCnt="5" custScaleX="414317" custRadScaleRad="118746" custRadScaleInc="882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67D9B1-E50E-4B82-850B-48A101CD8916}" type="pres">
      <dgm:prSet presAssocID="{1F3EB45E-26E4-419B-BEAF-0772D5A89A98}" presName="Name56" presStyleLbl="parChTrans1D2" presStyleIdx="2" presStyleCnt="4"/>
      <dgm:spPr/>
      <dgm:t>
        <a:bodyPr/>
        <a:lstStyle/>
        <a:p>
          <a:endParaRPr lang="ru-RU"/>
        </a:p>
      </dgm:t>
    </dgm:pt>
    <dgm:pt modelId="{F0CB75F0-D03C-4484-B66E-029EE3B27A65}" type="pres">
      <dgm:prSet presAssocID="{26C086D8-900E-4459-B560-98FE04041581}" presName="text0" presStyleLbl="node1" presStyleIdx="3" presStyleCnt="5" custScaleX="242576" custScaleY="95913" custRadScaleRad="107714" custRadScaleInc="1341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EE470A-C3B7-42AF-9B4A-75F4F41EC0B9}" type="pres">
      <dgm:prSet presAssocID="{711196C6-3269-4DBB-8CDC-AA0CA7B970F7}" presName="Name56" presStyleLbl="parChTrans1D2" presStyleIdx="3" presStyleCnt="4"/>
      <dgm:spPr/>
      <dgm:t>
        <a:bodyPr/>
        <a:lstStyle/>
        <a:p>
          <a:endParaRPr lang="ru-RU"/>
        </a:p>
      </dgm:t>
    </dgm:pt>
    <dgm:pt modelId="{077F13BE-22C0-4D8B-85A0-71F03A892FE9}" type="pres">
      <dgm:prSet presAssocID="{F1D62364-8FCA-49DD-B897-847CEBED0F4B}" presName="text0" presStyleLbl="node1" presStyleIdx="4" presStyleCnt="5" custScaleX="255124" custRadScaleRad="119772" custRadScaleInc="3861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5616E77-1CB8-47A6-BA7C-071A6967E448}" type="presOf" srcId="{EA26A8F3-01A0-4074-AC15-14AF7D25EB55}" destId="{2A201E2E-8BC9-4CD8-9385-ED6EAB347D95}" srcOrd="0" destOrd="0" presId="urn:microsoft.com/office/officeart/2008/layout/RadialCluster"/>
    <dgm:cxn modelId="{2E71F597-5A71-440A-9373-27D12B645C48}" type="presOf" srcId="{1F3EB45E-26E4-419B-BEAF-0772D5A89A98}" destId="{6C67D9B1-E50E-4B82-850B-48A101CD8916}" srcOrd="0" destOrd="0" presId="urn:microsoft.com/office/officeart/2008/layout/RadialCluster"/>
    <dgm:cxn modelId="{EFF2F05E-118B-49E2-9172-BD145C7D5860}" type="presOf" srcId="{F1D62364-8FCA-49DD-B897-847CEBED0F4B}" destId="{077F13BE-22C0-4D8B-85A0-71F03A892FE9}" srcOrd="0" destOrd="0" presId="urn:microsoft.com/office/officeart/2008/layout/RadialCluster"/>
    <dgm:cxn modelId="{44E3CA85-B5DC-479C-8B85-18063B7C6150}" type="presOf" srcId="{711196C6-3269-4DBB-8CDC-AA0CA7B970F7}" destId="{0FEE470A-C3B7-42AF-9B4A-75F4F41EC0B9}" srcOrd="0" destOrd="0" presId="urn:microsoft.com/office/officeart/2008/layout/RadialCluster"/>
    <dgm:cxn modelId="{FDD63881-5884-4B72-AAC6-9420DB72F589}" type="presOf" srcId="{74D0DF41-587C-41D9-B594-62EDFE19F72E}" destId="{44AC298E-F55B-4A05-9DF0-941A7046CAAD}" srcOrd="0" destOrd="0" presId="urn:microsoft.com/office/officeart/2008/layout/RadialCluster"/>
    <dgm:cxn modelId="{FA736119-F16C-4EFB-AB09-758B5DB026C3}" type="presOf" srcId="{933857ED-7CC1-42EF-91C1-91ADADBCEA2E}" destId="{38B30900-81A2-4DE1-8694-6C18238AE2E0}" srcOrd="0" destOrd="0" presId="urn:microsoft.com/office/officeart/2008/layout/RadialCluster"/>
    <dgm:cxn modelId="{5A18B0D6-0C89-4A18-ABAE-052989A8B359}" type="presOf" srcId="{5E72A612-8B8A-402D-B046-CF51C114C440}" destId="{C2AB0EC1-33D7-4002-A84A-4B3F2EA4BC5D}" srcOrd="0" destOrd="0" presId="urn:microsoft.com/office/officeart/2008/layout/RadialCluster"/>
    <dgm:cxn modelId="{470B7A37-0AA4-4FDB-90DA-6D93D64B60EE}" srcId="{EA26A8F3-01A0-4074-AC15-14AF7D25EB55}" destId="{BEB3D69A-3E55-4E5A-9071-E8A2C685F980}" srcOrd="0" destOrd="0" parTransId="{933857ED-7CC1-42EF-91C1-91ADADBCEA2E}" sibTransId="{7737FE8A-7E17-4218-8C24-274397ABFCD8}"/>
    <dgm:cxn modelId="{6E7E601E-0913-403D-A8C4-F054C098D125}" type="presOf" srcId="{26C086D8-900E-4459-B560-98FE04041581}" destId="{F0CB75F0-D03C-4484-B66E-029EE3B27A65}" srcOrd="0" destOrd="0" presId="urn:microsoft.com/office/officeart/2008/layout/RadialCluster"/>
    <dgm:cxn modelId="{F89D5CE6-6433-47FF-A3D8-F66C35763ABD}" srcId="{5E72A612-8B8A-402D-B046-CF51C114C440}" destId="{EA26A8F3-01A0-4074-AC15-14AF7D25EB55}" srcOrd="0" destOrd="0" parTransId="{8EC74154-CED7-4D4E-88F1-7AE000C631E9}" sibTransId="{17EAAF3B-FEA5-47B3-AFD6-1EC6D4C7450F}"/>
    <dgm:cxn modelId="{AB02E426-BC5C-412F-B930-80980E316200}" srcId="{EA26A8F3-01A0-4074-AC15-14AF7D25EB55}" destId="{26C086D8-900E-4459-B560-98FE04041581}" srcOrd="2" destOrd="0" parTransId="{1F3EB45E-26E4-419B-BEAF-0772D5A89A98}" sibTransId="{03232911-36BB-464E-BAA6-9F4CDBE4769A}"/>
    <dgm:cxn modelId="{8F9ECFBA-9A16-42C5-9647-D1681C577446}" type="presOf" srcId="{26C35E9C-EB79-4EC3-A95A-7C0B3318C919}" destId="{2C419525-2432-4C75-A3DB-03B3A6DB18CB}" srcOrd="0" destOrd="0" presId="urn:microsoft.com/office/officeart/2008/layout/RadialCluster"/>
    <dgm:cxn modelId="{B305A997-5B99-4B15-A674-C1D3C7F412B9}" type="presOf" srcId="{BEB3D69A-3E55-4E5A-9071-E8A2C685F980}" destId="{AFEE1A46-1D36-4397-A044-9E5E3A6A02F5}" srcOrd="0" destOrd="0" presId="urn:microsoft.com/office/officeart/2008/layout/RadialCluster"/>
    <dgm:cxn modelId="{373BD211-5336-4D79-812D-24A9DD8B595F}" srcId="{EA26A8F3-01A0-4074-AC15-14AF7D25EB55}" destId="{F1D62364-8FCA-49DD-B897-847CEBED0F4B}" srcOrd="3" destOrd="0" parTransId="{711196C6-3269-4DBB-8CDC-AA0CA7B970F7}" sibTransId="{46975BFE-CF43-4355-BBBF-C6687A457152}"/>
    <dgm:cxn modelId="{FC73ABAF-53B5-431E-BDF1-AD1CBE839D8F}" srcId="{EA26A8F3-01A0-4074-AC15-14AF7D25EB55}" destId="{74D0DF41-587C-41D9-B594-62EDFE19F72E}" srcOrd="1" destOrd="0" parTransId="{26C35E9C-EB79-4EC3-A95A-7C0B3318C919}" sibTransId="{F0C26552-3332-45AF-9F30-0A47AE17F779}"/>
    <dgm:cxn modelId="{E8341B7E-ACA4-47E9-8D51-9DF0A927035E}" type="presParOf" srcId="{C2AB0EC1-33D7-4002-A84A-4B3F2EA4BC5D}" destId="{9D48971B-0F4E-40DE-868F-168DD3C88EBE}" srcOrd="0" destOrd="0" presId="urn:microsoft.com/office/officeart/2008/layout/RadialCluster"/>
    <dgm:cxn modelId="{86E0D7F3-D9B8-4315-AA52-B3893165B8D3}" type="presParOf" srcId="{9D48971B-0F4E-40DE-868F-168DD3C88EBE}" destId="{2A201E2E-8BC9-4CD8-9385-ED6EAB347D95}" srcOrd="0" destOrd="0" presId="urn:microsoft.com/office/officeart/2008/layout/RadialCluster"/>
    <dgm:cxn modelId="{5AF4F774-D839-4DBB-88C3-EF8E4E852ABF}" type="presParOf" srcId="{9D48971B-0F4E-40DE-868F-168DD3C88EBE}" destId="{38B30900-81A2-4DE1-8694-6C18238AE2E0}" srcOrd="1" destOrd="0" presId="urn:microsoft.com/office/officeart/2008/layout/RadialCluster"/>
    <dgm:cxn modelId="{81C8649D-AA82-46CE-84DF-DA781AE17343}" type="presParOf" srcId="{9D48971B-0F4E-40DE-868F-168DD3C88EBE}" destId="{AFEE1A46-1D36-4397-A044-9E5E3A6A02F5}" srcOrd="2" destOrd="0" presId="urn:microsoft.com/office/officeart/2008/layout/RadialCluster"/>
    <dgm:cxn modelId="{0E68AF1F-F145-4F6E-89E3-5FE029B8AAF7}" type="presParOf" srcId="{9D48971B-0F4E-40DE-868F-168DD3C88EBE}" destId="{2C419525-2432-4C75-A3DB-03B3A6DB18CB}" srcOrd="3" destOrd="0" presId="urn:microsoft.com/office/officeart/2008/layout/RadialCluster"/>
    <dgm:cxn modelId="{75CA351D-E3D5-4523-8C98-CC6C14F6CC95}" type="presParOf" srcId="{9D48971B-0F4E-40DE-868F-168DD3C88EBE}" destId="{44AC298E-F55B-4A05-9DF0-941A7046CAAD}" srcOrd="4" destOrd="0" presId="urn:microsoft.com/office/officeart/2008/layout/RadialCluster"/>
    <dgm:cxn modelId="{33ABF8C9-104E-484F-9B15-7EF69AA7FFFD}" type="presParOf" srcId="{9D48971B-0F4E-40DE-868F-168DD3C88EBE}" destId="{6C67D9B1-E50E-4B82-850B-48A101CD8916}" srcOrd="5" destOrd="0" presId="urn:microsoft.com/office/officeart/2008/layout/RadialCluster"/>
    <dgm:cxn modelId="{BCC682CC-C38A-42D0-8712-1AC69B3B9A27}" type="presParOf" srcId="{9D48971B-0F4E-40DE-868F-168DD3C88EBE}" destId="{F0CB75F0-D03C-4484-B66E-029EE3B27A65}" srcOrd="6" destOrd="0" presId="urn:microsoft.com/office/officeart/2008/layout/RadialCluster"/>
    <dgm:cxn modelId="{335C6D41-AC10-4D4E-8769-BC123C17157B}" type="presParOf" srcId="{9D48971B-0F4E-40DE-868F-168DD3C88EBE}" destId="{0FEE470A-C3B7-42AF-9B4A-75F4F41EC0B9}" srcOrd="7" destOrd="0" presId="urn:microsoft.com/office/officeart/2008/layout/RadialCluster"/>
    <dgm:cxn modelId="{EDC77799-B209-40E7-8C8E-6D07E422B305}" type="presParOf" srcId="{9D48971B-0F4E-40DE-868F-168DD3C88EBE}" destId="{077F13BE-22C0-4D8B-85A0-71F03A892FE9}" srcOrd="8" destOrd="0" presId="urn:microsoft.com/office/officeart/2008/layout/RadialCluster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2ED7A31-FFA0-49DE-B00C-71974DB80FD2}" type="doc">
      <dgm:prSet loTypeId="urn:microsoft.com/office/officeart/2005/8/layout/vList5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DA746A9A-C824-472C-8746-7748AABC8BD4}">
      <dgm:prSet phldrT="[Текст]" custT="1"/>
      <dgm:spPr/>
      <dgm:t>
        <a:bodyPr/>
        <a:lstStyle/>
        <a:p>
          <a:r>
            <a:rPr lang="ru-RU" sz="2000" b="1" dirty="0"/>
            <a:t>Развитие системы образования</a:t>
          </a:r>
        </a:p>
        <a:p>
          <a:r>
            <a:rPr lang="ru-RU" sz="2000" b="1" u="sng" dirty="0" smtClean="0"/>
            <a:t>584 585,8 </a:t>
          </a:r>
          <a:r>
            <a:rPr lang="ru-RU" sz="2000" b="1" u="sng" dirty="0" err="1" smtClean="0"/>
            <a:t>тыс.руб</a:t>
          </a:r>
          <a:r>
            <a:rPr lang="ru-RU" sz="2000" b="1" u="sng" dirty="0" smtClean="0"/>
            <a:t>.</a:t>
          </a:r>
          <a:endParaRPr lang="ru-RU" sz="2000" b="1" u="sng" dirty="0"/>
        </a:p>
      </dgm:t>
    </dgm:pt>
    <dgm:pt modelId="{44DAFE09-3140-4318-A3C1-9B3DFACA4A4B}" type="parTrans" cxnId="{1EB42F02-6D09-420C-BA31-6EBF11DA747A}">
      <dgm:prSet/>
      <dgm:spPr/>
      <dgm:t>
        <a:bodyPr/>
        <a:lstStyle/>
        <a:p>
          <a:endParaRPr lang="ru-RU"/>
        </a:p>
      </dgm:t>
    </dgm:pt>
    <dgm:pt modelId="{10DBAC86-5182-4B11-9D67-07562B0BFDB6}" type="sibTrans" cxnId="{1EB42F02-6D09-420C-BA31-6EBF11DA747A}">
      <dgm:prSet/>
      <dgm:spPr/>
      <dgm:t>
        <a:bodyPr/>
        <a:lstStyle/>
        <a:p>
          <a:endParaRPr lang="ru-RU"/>
        </a:p>
      </dgm:t>
    </dgm:pt>
    <dgm:pt modelId="{C80F1E1C-B5CD-4D98-90E1-E56C80BA5ADC}" type="pres">
      <dgm:prSet presAssocID="{F2ED7A31-FFA0-49DE-B00C-71974DB80FD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0B75E7-BF55-48EA-A677-A094707EDCA4}" type="pres">
      <dgm:prSet presAssocID="{DA746A9A-C824-472C-8746-7748AABC8BD4}" presName="linNode" presStyleCnt="0"/>
      <dgm:spPr/>
    </dgm:pt>
    <dgm:pt modelId="{ED8A8DF6-8780-4824-8247-1A4C7B0D4373}" type="pres">
      <dgm:prSet presAssocID="{DA746A9A-C824-472C-8746-7748AABC8BD4}" presName="parentText" presStyleLbl="node1" presStyleIdx="0" presStyleCnt="1" custScaleX="277778" custScaleY="89884" custLinFactNeighborX="-3512" custLinFactNeighborY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D5FAB62-59A0-4F1E-9F1D-EF49E088E227}" type="presOf" srcId="{DA746A9A-C824-472C-8746-7748AABC8BD4}" destId="{ED8A8DF6-8780-4824-8247-1A4C7B0D4373}" srcOrd="0" destOrd="0" presId="urn:microsoft.com/office/officeart/2005/8/layout/vList5"/>
    <dgm:cxn modelId="{38DEC1CB-55A7-4F74-8886-DA20B96CDF48}" type="presOf" srcId="{F2ED7A31-FFA0-49DE-B00C-71974DB80FD2}" destId="{C80F1E1C-B5CD-4D98-90E1-E56C80BA5ADC}" srcOrd="0" destOrd="0" presId="urn:microsoft.com/office/officeart/2005/8/layout/vList5"/>
    <dgm:cxn modelId="{1EB42F02-6D09-420C-BA31-6EBF11DA747A}" srcId="{F2ED7A31-FFA0-49DE-B00C-71974DB80FD2}" destId="{DA746A9A-C824-472C-8746-7748AABC8BD4}" srcOrd="0" destOrd="0" parTransId="{44DAFE09-3140-4318-A3C1-9B3DFACA4A4B}" sibTransId="{10DBAC86-5182-4B11-9D67-07562B0BFDB6}"/>
    <dgm:cxn modelId="{E5ED1890-7A01-4189-812C-8AEB02CC6FDB}" type="presParOf" srcId="{C80F1E1C-B5CD-4D98-90E1-E56C80BA5ADC}" destId="{1B0B75E7-BF55-48EA-A677-A094707EDCA4}" srcOrd="0" destOrd="0" presId="urn:microsoft.com/office/officeart/2005/8/layout/vList5"/>
    <dgm:cxn modelId="{1058A587-6137-4931-A62A-1544B46A5D8C}" type="presParOf" srcId="{1B0B75E7-BF55-48EA-A677-A094707EDCA4}" destId="{ED8A8DF6-8780-4824-8247-1A4C7B0D4373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2ED7A31-FFA0-49DE-B00C-71974DB80FD2}" type="doc">
      <dgm:prSet loTypeId="urn:microsoft.com/office/officeart/2005/8/layout/vList5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DA746A9A-C824-472C-8746-7748AABC8BD4}">
      <dgm:prSet phldrT="[Текст]" custT="1"/>
      <dgm:spPr/>
      <dgm:t>
        <a:bodyPr/>
        <a:lstStyle/>
        <a:p>
          <a:r>
            <a:rPr lang="ru-RU" sz="2000" b="1" dirty="0"/>
            <a:t>Развитие сферы культуры </a:t>
          </a:r>
        </a:p>
        <a:p>
          <a:r>
            <a:rPr lang="ru-RU" sz="2000" b="1" u="sng" dirty="0" smtClean="0"/>
            <a:t>4 752,1 </a:t>
          </a:r>
          <a:r>
            <a:rPr lang="ru-RU" sz="2000" b="1" u="sng" dirty="0" err="1" smtClean="0"/>
            <a:t>тыс.руб</a:t>
          </a:r>
          <a:r>
            <a:rPr lang="ru-RU" sz="2000" b="1" dirty="0"/>
            <a:t>.</a:t>
          </a:r>
        </a:p>
      </dgm:t>
    </dgm:pt>
    <dgm:pt modelId="{44DAFE09-3140-4318-A3C1-9B3DFACA4A4B}" type="parTrans" cxnId="{1EB42F02-6D09-420C-BA31-6EBF11DA747A}">
      <dgm:prSet/>
      <dgm:spPr/>
      <dgm:t>
        <a:bodyPr/>
        <a:lstStyle/>
        <a:p>
          <a:endParaRPr lang="ru-RU"/>
        </a:p>
      </dgm:t>
    </dgm:pt>
    <dgm:pt modelId="{10DBAC86-5182-4B11-9D67-07562B0BFDB6}" type="sibTrans" cxnId="{1EB42F02-6D09-420C-BA31-6EBF11DA747A}">
      <dgm:prSet/>
      <dgm:spPr/>
      <dgm:t>
        <a:bodyPr/>
        <a:lstStyle/>
        <a:p>
          <a:endParaRPr lang="ru-RU"/>
        </a:p>
      </dgm:t>
    </dgm:pt>
    <dgm:pt modelId="{C80F1E1C-B5CD-4D98-90E1-E56C80BA5ADC}" type="pres">
      <dgm:prSet presAssocID="{F2ED7A31-FFA0-49DE-B00C-71974DB80FD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0B75E7-BF55-48EA-A677-A094707EDCA4}" type="pres">
      <dgm:prSet presAssocID="{DA746A9A-C824-472C-8746-7748AABC8BD4}" presName="linNode" presStyleCnt="0"/>
      <dgm:spPr/>
    </dgm:pt>
    <dgm:pt modelId="{ED8A8DF6-8780-4824-8247-1A4C7B0D4373}" type="pres">
      <dgm:prSet presAssocID="{DA746A9A-C824-472C-8746-7748AABC8BD4}" presName="parentText" presStyleLbl="node1" presStyleIdx="0" presStyleCnt="1" custScaleX="172827" custScaleY="50427" custLinFactNeighborX="34953" custLinFactNeighborY="-764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5E95C8C-82BF-495A-95D8-6DD05E740E37}" type="presOf" srcId="{DA746A9A-C824-472C-8746-7748AABC8BD4}" destId="{ED8A8DF6-8780-4824-8247-1A4C7B0D4373}" srcOrd="0" destOrd="0" presId="urn:microsoft.com/office/officeart/2005/8/layout/vList5"/>
    <dgm:cxn modelId="{DC474486-1C51-4963-A3E7-9DA536A8CA33}" type="presOf" srcId="{F2ED7A31-FFA0-49DE-B00C-71974DB80FD2}" destId="{C80F1E1C-B5CD-4D98-90E1-E56C80BA5ADC}" srcOrd="0" destOrd="0" presId="urn:microsoft.com/office/officeart/2005/8/layout/vList5"/>
    <dgm:cxn modelId="{1EB42F02-6D09-420C-BA31-6EBF11DA747A}" srcId="{F2ED7A31-FFA0-49DE-B00C-71974DB80FD2}" destId="{DA746A9A-C824-472C-8746-7748AABC8BD4}" srcOrd="0" destOrd="0" parTransId="{44DAFE09-3140-4318-A3C1-9B3DFACA4A4B}" sibTransId="{10DBAC86-5182-4B11-9D67-07562B0BFDB6}"/>
    <dgm:cxn modelId="{A59B5CF7-5B36-4CF4-B8EB-48164F663BFC}" type="presParOf" srcId="{C80F1E1C-B5CD-4D98-90E1-E56C80BA5ADC}" destId="{1B0B75E7-BF55-48EA-A677-A094707EDCA4}" srcOrd="0" destOrd="0" presId="urn:microsoft.com/office/officeart/2005/8/layout/vList5"/>
    <dgm:cxn modelId="{DA8A83E3-2D05-44D2-B53C-FDDEDA5937FC}" type="presParOf" srcId="{1B0B75E7-BF55-48EA-A677-A094707EDCA4}" destId="{ED8A8DF6-8780-4824-8247-1A4C7B0D4373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2ED7A31-FFA0-49DE-B00C-71974DB80FD2}" type="doc">
      <dgm:prSet loTypeId="urn:microsoft.com/office/officeart/2005/8/layout/vList5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DA746A9A-C824-472C-8746-7748AABC8BD4}">
      <dgm:prSet phldrT="[Текст]" custT="1"/>
      <dgm:spPr/>
      <dgm:t>
        <a:bodyPr/>
        <a:lstStyle/>
        <a:p>
          <a:r>
            <a:rPr lang="ru-RU" sz="2000" b="1" dirty="0"/>
            <a:t>Развитие дорожного хозяйства и благоустройство</a:t>
          </a:r>
        </a:p>
        <a:p>
          <a:endParaRPr lang="ru-RU" sz="2000" dirty="0"/>
        </a:p>
        <a:p>
          <a:r>
            <a:rPr lang="ru-RU" sz="2000" b="1" u="sng" dirty="0" smtClean="0"/>
            <a:t>373 856,9 </a:t>
          </a:r>
          <a:r>
            <a:rPr lang="ru-RU" sz="2000" b="1" u="sng" dirty="0" err="1" smtClean="0"/>
            <a:t>тыс.руб</a:t>
          </a:r>
          <a:r>
            <a:rPr lang="ru-RU" sz="2000" u="sng" dirty="0"/>
            <a:t>.</a:t>
          </a:r>
        </a:p>
      </dgm:t>
    </dgm:pt>
    <dgm:pt modelId="{44DAFE09-3140-4318-A3C1-9B3DFACA4A4B}" type="parTrans" cxnId="{1EB42F02-6D09-420C-BA31-6EBF11DA747A}">
      <dgm:prSet/>
      <dgm:spPr/>
      <dgm:t>
        <a:bodyPr/>
        <a:lstStyle/>
        <a:p>
          <a:endParaRPr lang="ru-RU"/>
        </a:p>
      </dgm:t>
    </dgm:pt>
    <dgm:pt modelId="{10DBAC86-5182-4B11-9D67-07562B0BFDB6}" type="sibTrans" cxnId="{1EB42F02-6D09-420C-BA31-6EBF11DA747A}">
      <dgm:prSet/>
      <dgm:spPr/>
      <dgm:t>
        <a:bodyPr/>
        <a:lstStyle/>
        <a:p>
          <a:endParaRPr lang="ru-RU"/>
        </a:p>
      </dgm:t>
    </dgm:pt>
    <dgm:pt modelId="{C80F1E1C-B5CD-4D98-90E1-E56C80BA5ADC}" type="pres">
      <dgm:prSet presAssocID="{F2ED7A31-FFA0-49DE-B00C-71974DB80FD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0B75E7-BF55-48EA-A677-A094707EDCA4}" type="pres">
      <dgm:prSet presAssocID="{DA746A9A-C824-472C-8746-7748AABC8BD4}" presName="linNode" presStyleCnt="0"/>
      <dgm:spPr/>
    </dgm:pt>
    <dgm:pt modelId="{ED8A8DF6-8780-4824-8247-1A4C7B0D4373}" type="pres">
      <dgm:prSet presAssocID="{DA746A9A-C824-472C-8746-7748AABC8BD4}" presName="parentText" presStyleLbl="node1" presStyleIdx="0" presStyleCnt="1" custScaleX="152081" custScaleY="100098" custLinFactNeighborX="6023" custLinFactNeighborY="-262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D77E1C2-3867-4DDB-84A8-0E4C226D9CB8}" type="presOf" srcId="{DA746A9A-C824-472C-8746-7748AABC8BD4}" destId="{ED8A8DF6-8780-4824-8247-1A4C7B0D4373}" srcOrd="0" destOrd="0" presId="urn:microsoft.com/office/officeart/2005/8/layout/vList5"/>
    <dgm:cxn modelId="{5BFDC7EC-436C-4183-ABCD-CFB450805C44}" type="presOf" srcId="{F2ED7A31-FFA0-49DE-B00C-71974DB80FD2}" destId="{C80F1E1C-B5CD-4D98-90E1-E56C80BA5ADC}" srcOrd="0" destOrd="0" presId="urn:microsoft.com/office/officeart/2005/8/layout/vList5"/>
    <dgm:cxn modelId="{1EB42F02-6D09-420C-BA31-6EBF11DA747A}" srcId="{F2ED7A31-FFA0-49DE-B00C-71974DB80FD2}" destId="{DA746A9A-C824-472C-8746-7748AABC8BD4}" srcOrd="0" destOrd="0" parTransId="{44DAFE09-3140-4318-A3C1-9B3DFACA4A4B}" sibTransId="{10DBAC86-5182-4B11-9D67-07562B0BFDB6}"/>
    <dgm:cxn modelId="{8D4A610F-2E45-4B01-BDB2-A2E45C18AB9B}" type="presParOf" srcId="{C80F1E1C-B5CD-4D98-90E1-E56C80BA5ADC}" destId="{1B0B75E7-BF55-48EA-A677-A094707EDCA4}" srcOrd="0" destOrd="0" presId="urn:microsoft.com/office/officeart/2005/8/layout/vList5"/>
    <dgm:cxn modelId="{35EF6D88-C504-4848-93C6-875BCDD2306A}" type="presParOf" srcId="{1B0B75E7-BF55-48EA-A677-A094707EDCA4}" destId="{ED8A8DF6-8780-4824-8247-1A4C7B0D4373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2ED7A31-FFA0-49DE-B00C-71974DB80FD2}" type="doc">
      <dgm:prSet loTypeId="urn:microsoft.com/office/officeart/2005/8/layout/vList5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DA746A9A-C824-472C-8746-7748AABC8BD4}">
      <dgm:prSet phldrT="[Текст]" custT="1"/>
      <dgm:spPr/>
      <dgm:t>
        <a:bodyPr/>
        <a:lstStyle/>
        <a:p>
          <a:r>
            <a:rPr lang="ru-RU" sz="2000" b="1" dirty="0"/>
            <a:t>Развитие отдельных направлений социальной сферы</a:t>
          </a:r>
        </a:p>
        <a:p>
          <a:endParaRPr lang="ru-RU" sz="2000" b="1" dirty="0"/>
        </a:p>
        <a:p>
          <a:r>
            <a:rPr lang="ru-RU" sz="2000" b="1" u="sng" dirty="0" smtClean="0"/>
            <a:t>20 607,0 </a:t>
          </a:r>
          <a:r>
            <a:rPr lang="ru-RU" sz="2000" b="1" u="sng" dirty="0" err="1" smtClean="0"/>
            <a:t>тыс.руб</a:t>
          </a:r>
          <a:r>
            <a:rPr lang="ru-RU" sz="2000" b="1" dirty="0"/>
            <a:t>.</a:t>
          </a:r>
        </a:p>
      </dgm:t>
    </dgm:pt>
    <dgm:pt modelId="{44DAFE09-3140-4318-A3C1-9B3DFACA4A4B}" type="parTrans" cxnId="{1EB42F02-6D09-420C-BA31-6EBF11DA747A}">
      <dgm:prSet/>
      <dgm:spPr/>
      <dgm:t>
        <a:bodyPr/>
        <a:lstStyle/>
        <a:p>
          <a:endParaRPr lang="ru-RU"/>
        </a:p>
      </dgm:t>
    </dgm:pt>
    <dgm:pt modelId="{10DBAC86-5182-4B11-9D67-07562B0BFDB6}" type="sibTrans" cxnId="{1EB42F02-6D09-420C-BA31-6EBF11DA747A}">
      <dgm:prSet/>
      <dgm:spPr/>
      <dgm:t>
        <a:bodyPr/>
        <a:lstStyle/>
        <a:p>
          <a:endParaRPr lang="ru-RU"/>
        </a:p>
      </dgm:t>
    </dgm:pt>
    <dgm:pt modelId="{C80F1E1C-B5CD-4D98-90E1-E56C80BA5ADC}" type="pres">
      <dgm:prSet presAssocID="{F2ED7A31-FFA0-49DE-B00C-71974DB80FD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0B75E7-BF55-48EA-A677-A094707EDCA4}" type="pres">
      <dgm:prSet presAssocID="{DA746A9A-C824-472C-8746-7748AABC8BD4}" presName="linNode" presStyleCnt="0"/>
      <dgm:spPr/>
    </dgm:pt>
    <dgm:pt modelId="{ED8A8DF6-8780-4824-8247-1A4C7B0D4373}" type="pres">
      <dgm:prSet presAssocID="{DA746A9A-C824-472C-8746-7748AABC8BD4}" presName="parentText" presStyleLbl="node1" presStyleIdx="0" presStyleCnt="1" custScaleX="190941" custScaleY="53466" custLinFactNeighborX="34953" custLinFactNeighborY="-764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809BD8E-60E3-4584-896B-0E2C46CBBFD9}" type="presOf" srcId="{F2ED7A31-FFA0-49DE-B00C-71974DB80FD2}" destId="{C80F1E1C-B5CD-4D98-90E1-E56C80BA5ADC}" srcOrd="0" destOrd="0" presId="urn:microsoft.com/office/officeart/2005/8/layout/vList5"/>
    <dgm:cxn modelId="{5B404339-5D6B-4450-AB8C-7EFA05C8921B}" type="presOf" srcId="{DA746A9A-C824-472C-8746-7748AABC8BD4}" destId="{ED8A8DF6-8780-4824-8247-1A4C7B0D4373}" srcOrd="0" destOrd="0" presId="urn:microsoft.com/office/officeart/2005/8/layout/vList5"/>
    <dgm:cxn modelId="{1EB42F02-6D09-420C-BA31-6EBF11DA747A}" srcId="{F2ED7A31-FFA0-49DE-B00C-71974DB80FD2}" destId="{DA746A9A-C824-472C-8746-7748AABC8BD4}" srcOrd="0" destOrd="0" parTransId="{44DAFE09-3140-4318-A3C1-9B3DFACA4A4B}" sibTransId="{10DBAC86-5182-4B11-9D67-07562B0BFDB6}"/>
    <dgm:cxn modelId="{9662CD52-2872-4FDE-8264-BCEFE592388A}" type="presParOf" srcId="{C80F1E1C-B5CD-4D98-90E1-E56C80BA5ADC}" destId="{1B0B75E7-BF55-48EA-A677-A094707EDCA4}" srcOrd="0" destOrd="0" presId="urn:microsoft.com/office/officeart/2005/8/layout/vList5"/>
    <dgm:cxn modelId="{01FA8899-92BF-4E3B-9768-32EE812F4FAC}" type="presParOf" srcId="{1B0B75E7-BF55-48EA-A677-A094707EDCA4}" destId="{ED8A8DF6-8780-4824-8247-1A4C7B0D4373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0D22E0-7A2B-482F-8053-71E45C45DBB0}">
      <dsp:nvSpPr>
        <dsp:cNvPr id="0" name=""/>
        <dsp:cNvSpPr/>
      </dsp:nvSpPr>
      <dsp:spPr>
        <a:xfrm flipH="1">
          <a:off x="2982576" y="1584175"/>
          <a:ext cx="2822635" cy="2682701"/>
        </a:xfrm>
        <a:prstGeom prst="roundRect">
          <a:avLst/>
        </a:prstGeom>
        <a:blipFill dpi="0"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6000" r="3000" b="4000"/>
          </a:stretch>
        </a:blipFill>
        <a:ln w="19050" cap="flat" cmpd="sng" algn="ctr">
          <a:noFill/>
          <a:prstDash val="solid"/>
          <a:round/>
        </a:ln>
        <a:effectLst>
          <a:softEdge rad="76200"/>
        </a:effectLst>
        <a:scene3d>
          <a:camera prst="orthographicFront"/>
          <a:lightRig rig="flat" dir="t"/>
        </a:scene3d>
        <a:sp3d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>
        <a:off x="3113535" y="1715134"/>
        <a:ext cx="2560717" cy="2420783"/>
      </dsp:txXfrm>
    </dsp:sp>
    <dsp:sp modelId="{FFB4D8DF-DA6D-46D3-8658-FAA5E59A05E0}">
      <dsp:nvSpPr>
        <dsp:cNvPr id="0" name=""/>
        <dsp:cNvSpPr/>
      </dsp:nvSpPr>
      <dsp:spPr>
        <a:xfrm rot="5330826">
          <a:off x="4315023" y="4374894"/>
          <a:ext cx="21607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6077" y="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C4E1B0-BC52-4794-9347-F4B7BCDA5C79}">
      <dsp:nvSpPr>
        <dsp:cNvPr id="0" name=""/>
        <dsp:cNvSpPr/>
      </dsp:nvSpPr>
      <dsp:spPr>
        <a:xfrm>
          <a:off x="2420853" y="4482911"/>
          <a:ext cx="4032433" cy="1176061"/>
        </a:xfrm>
        <a:prstGeom prst="roundRect">
          <a:avLst/>
        </a:prstGeom>
        <a:gradFill rotWithShape="0">
          <a:gsLst>
            <a:gs pos="0">
              <a:schemeClr val="accent3">
                <a:hueOff val="-4134818"/>
                <a:satOff val="6705"/>
                <a:lumOff val="49"/>
                <a:alphaOff val="0"/>
                <a:tint val="43000"/>
                <a:satMod val="165000"/>
              </a:schemeClr>
            </a:gs>
            <a:gs pos="55000">
              <a:schemeClr val="accent3">
                <a:hueOff val="-4134818"/>
                <a:satOff val="6705"/>
                <a:lumOff val="49"/>
                <a:alphaOff val="0"/>
                <a:tint val="83000"/>
                <a:satMod val="155000"/>
              </a:schemeClr>
            </a:gs>
            <a:gs pos="100000">
              <a:schemeClr val="accent3">
                <a:hueOff val="-4134818"/>
                <a:satOff val="6705"/>
                <a:lumOff val="49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>
              <a:solidFill>
                <a:schemeClr val="tx1"/>
              </a:solidFill>
            </a:rPr>
            <a:t>Экономическое развитие</a:t>
          </a:r>
        </a:p>
      </dsp:txBody>
      <dsp:txXfrm>
        <a:off x="2478264" y="4540322"/>
        <a:ext cx="3917611" cy="1061239"/>
      </dsp:txXfrm>
    </dsp:sp>
    <dsp:sp modelId="{83102931-1314-43AB-9CAC-5AFAC0905739}">
      <dsp:nvSpPr>
        <dsp:cNvPr id="0" name=""/>
        <dsp:cNvSpPr/>
      </dsp:nvSpPr>
      <dsp:spPr>
        <a:xfrm rot="62937">
          <a:off x="5805178" y="2955067"/>
          <a:ext cx="40420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04203" y="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B470B0-F698-4D73-90AA-5BB339FA778B}">
      <dsp:nvSpPr>
        <dsp:cNvPr id="0" name=""/>
        <dsp:cNvSpPr/>
      </dsp:nvSpPr>
      <dsp:spPr>
        <a:xfrm>
          <a:off x="6209348" y="2394668"/>
          <a:ext cx="2614173" cy="1176061"/>
        </a:xfrm>
        <a:prstGeom prst="roundRect">
          <a:avLst/>
        </a:prstGeom>
        <a:gradFill rotWithShape="0">
          <a:gsLst>
            <a:gs pos="0">
              <a:schemeClr val="accent3">
                <a:hueOff val="-8269636"/>
                <a:satOff val="13411"/>
                <a:lumOff val="98"/>
                <a:alphaOff val="0"/>
                <a:tint val="43000"/>
                <a:satMod val="165000"/>
              </a:schemeClr>
            </a:gs>
            <a:gs pos="55000">
              <a:schemeClr val="accent3">
                <a:hueOff val="-8269636"/>
                <a:satOff val="13411"/>
                <a:lumOff val="98"/>
                <a:alphaOff val="0"/>
                <a:tint val="83000"/>
                <a:satMod val="155000"/>
              </a:schemeClr>
            </a:gs>
            <a:gs pos="100000">
              <a:schemeClr val="accent3">
                <a:hueOff val="-8269636"/>
                <a:satOff val="13411"/>
                <a:lumOff val="98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>
              <a:solidFill>
                <a:schemeClr val="tx1"/>
              </a:solidFill>
            </a:rPr>
            <a:t>Муниципальное</a:t>
          </a:r>
          <a:r>
            <a:rPr lang="ru-RU" sz="1800" b="1" kern="1200" dirty="0">
              <a:solidFill>
                <a:schemeClr val="tx1"/>
              </a:solidFill>
            </a:rPr>
            <a:t> управление</a:t>
          </a:r>
        </a:p>
      </dsp:txBody>
      <dsp:txXfrm>
        <a:off x="6266759" y="2452079"/>
        <a:ext cx="2499351" cy="1061239"/>
      </dsp:txXfrm>
    </dsp:sp>
    <dsp:sp modelId="{25F933D6-6D14-427E-9725-B6DD707EC084}">
      <dsp:nvSpPr>
        <dsp:cNvPr id="0" name=""/>
        <dsp:cNvSpPr/>
      </dsp:nvSpPr>
      <dsp:spPr>
        <a:xfrm rot="16263990">
          <a:off x="4227606" y="1389322"/>
          <a:ext cx="38977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89772" y="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41B4FF-7B49-40E8-969A-388F36716E4F}">
      <dsp:nvSpPr>
        <dsp:cNvPr id="0" name=""/>
        <dsp:cNvSpPr/>
      </dsp:nvSpPr>
      <dsp:spPr>
        <a:xfrm>
          <a:off x="2377677" y="18408"/>
          <a:ext cx="4118779" cy="1176061"/>
        </a:xfrm>
        <a:prstGeom prst="roundRect">
          <a:avLst/>
        </a:prstGeom>
        <a:gradFill rotWithShape="0">
          <a:gsLst>
            <a:gs pos="0">
              <a:schemeClr val="accent3">
                <a:hueOff val="-12404454"/>
                <a:satOff val="20116"/>
                <a:lumOff val="148"/>
                <a:alphaOff val="0"/>
                <a:tint val="43000"/>
                <a:satMod val="165000"/>
              </a:schemeClr>
            </a:gs>
            <a:gs pos="55000">
              <a:schemeClr val="accent3">
                <a:hueOff val="-12404454"/>
                <a:satOff val="20116"/>
                <a:lumOff val="148"/>
                <a:alphaOff val="0"/>
                <a:tint val="83000"/>
                <a:satMod val="155000"/>
              </a:schemeClr>
            </a:gs>
            <a:gs pos="100000">
              <a:schemeClr val="accent3">
                <a:hueOff val="-12404454"/>
                <a:satOff val="20116"/>
                <a:lumOff val="148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chemeClr val="tx1"/>
              </a:solidFill>
            </a:rPr>
            <a:t>Социальное развитие</a:t>
          </a:r>
        </a:p>
      </dsp:txBody>
      <dsp:txXfrm>
        <a:off x="2435088" y="75819"/>
        <a:ext cx="4003957" cy="1061239"/>
      </dsp:txXfrm>
    </dsp:sp>
    <dsp:sp modelId="{1244F5BC-BDB3-4C73-84AB-E2C648D217AF}">
      <dsp:nvSpPr>
        <dsp:cNvPr id="0" name=""/>
        <dsp:cNvSpPr/>
      </dsp:nvSpPr>
      <dsp:spPr>
        <a:xfrm rot="10816301">
          <a:off x="2530646" y="2917762"/>
          <a:ext cx="45193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51932" y="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08A190-899F-427B-AA72-EF21A362D575}">
      <dsp:nvSpPr>
        <dsp:cNvPr id="0" name=""/>
        <dsp:cNvSpPr/>
      </dsp:nvSpPr>
      <dsp:spPr>
        <a:xfrm>
          <a:off x="0" y="2322660"/>
          <a:ext cx="2530649" cy="1176061"/>
        </a:xfrm>
        <a:prstGeom prst="roundRect">
          <a:avLst/>
        </a:prstGeom>
        <a:gradFill rotWithShape="0">
          <a:gsLst>
            <a:gs pos="0">
              <a:schemeClr val="accent3">
                <a:hueOff val="-16539272"/>
                <a:satOff val="26822"/>
                <a:lumOff val="197"/>
                <a:alphaOff val="0"/>
                <a:tint val="43000"/>
                <a:satMod val="165000"/>
              </a:schemeClr>
            </a:gs>
            <a:gs pos="55000">
              <a:schemeClr val="accent3">
                <a:hueOff val="-16539272"/>
                <a:satOff val="26822"/>
                <a:lumOff val="197"/>
                <a:alphaOff val="0"/>
                <a:tint val="83000"/>
                <a:satMod val="155000"/>
              </a:schemeClr>
            </a:gs>
            <a:gs pos="100000">
              <a:schemeClr val="accent3">
                <a:hueOff val="-16539272"/>
                <a:satOff val="26822"/>
                <a:lumOff val="197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>
              <a:solidFill>
                <a:schemeClr val="tx1"/>
              </a:solidFill>
            </a:rPr>
            <a:t>Развитие инфраструктуры</a:t>
          </a:r>
        </a:p>
      </dsp:txBody>
      <dsp:txXfrm>
        <a:off x="57411" y="2380071"/>
        <a:ext cx="2415827" cy="106123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8A8DF6-8780-4824-8247-1A4C7B0D4373}">
      <dsp:nvSpPr>
        <dsp:cNvPr id="0" name=""/>
        <dsp:cNvSpPr/>
      </dsp:nvSpPr>
      <dsp:spPr>
        <a:xfrm>
          <a:off x="1656177" y="205707"/>
          <a:ext cx="4794861" cy="1815823"/>
        </a:xfrm>
        <a:prstGeom prst="round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/>
            <a:t>Развитие молодежной политики, физической культуры и спорта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/>
            <a:t>8 879,4 </a:t>
          </a:r>
          <a:r>
            <a:rPr lang="ru-RU" sz="2000" b="1" u="sng" kern="1200" dirty="0" err="1" smtClean="0"/>
            <a:t>тыс.руб</a:t>
          </a:r>
          <a:r>
            <a:rPr lang="ru-RU" sz="2000" u="sng" kern="1200" dirty="0"/>
            <a:t>.</a:t>
          </a:r>
        </a:p>
      </dsp:txBody>
      <dsp:txXfrm>
        <a:off x="1744818" y="294348"/>
        <a:ext cx="4617579" cy="163854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8A8DF6-8780-4824-8247-1A4C7B0D4373}">
      <dsp:nvSpPr>
        <dsp:cNvPr id="0" name=""/>
        <dsp:cNvSpPr/>
      </dsp:nvSpPr>
      <dsp:spPr>
        <a:xfrm>
          <a:off x="2100351" y="360039"/>
          <a:ext cx="4151940" cy="1866941"/>
        </a:xfrm>
        <a:prstGeom prst="round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/>
            <a:t>Развитие жилищно-коммунального хозяйства и развитие сельских территорий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/>
            <a:t>230 978,5 </a:t>
          </a:r>
          <a:r>
            <a:rPr lang="ru-RU" sz="2000" b="1" u="sng" kern="1200" dirty="0" err="1" smtClean="0"/>
            <a:t>тыс.руб</a:t>
          </a:r>
          <a:r>
            <a:rPr lang="ru-RU" sz="2000" b="1" kern="1200" dirty="0"/>
            <a:t>.</a:t>
          </a:r>
        </a:p>
      </dsp:txBody>
      <dsp:txXfrm>
        <a:off x="2191488" y="451176"/>
        <a:ext cx="3969666" cy="16846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201E2E-8BC9-4CD8-9385-ED6EAB347D95}">
      <dsp:nvSpPr>
        <dsp:cNvPr id="0" name=""/>
        <dsp:cNvSpPr/>
      </dsp:nvSpPr>
      <dsp:spPr>
        <a:xfrm>
          <a:off x="4833115" y="0"/>
          <a:ext cx="3672910" cy="1404024"/>
        </a:xfrm>
        <a:prstGeom prst="roundRect">
          <a:avLst/>
        </a:prstGeom>
        <a:gradFill rotWithShape="0">
          <a:gsLst>
            <a:gs pos="100000">
              <a:srgbClr val="92D050"/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solidFill>
                <a:schemeClr val="tx1"/>
              </a:solidFill>
            </a:rPr>
            <a:t>Социальное развитие</a:t>
          </a:r>
        </a:p>
      </dsp:txBody>
      <dsp:txXfrm>
        <a:off x="4901654" y="68539"/>
        <a:ext cx="3535832" cy="1266946"/>
      </dsp:txXfrm>
    </dsp:sp>
    <dsp:sp modelId="{38B30900-81A2-4DE1-8694-6C18238AE2E0}">
      <dsp:nvSpPr>
        <dsp:cNvPr id="0" name=""/>
        <dsp:cNvSpPr/>
      </dsp:nvSpPr>
      <dsp:spPr>
        <a:xfrm rot="9827398">
          <a:off x="3449000" y="1433013"/>
          <a:ext cx="141218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12185" y="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EE1A46-1D36-4397-A044-9E5E3A6A02F5}">
      <dsp:nvSpPr>
        <dsp:cNvPr id="0" name=""/>
        <dsp:cNvSpPr/>
      </dsp:nvSpPr>
      <dsp:spPr>
        <a:xfrm>
          <a:off x="116592" y="1530568"/>
          <a:ext cx="3360478" cy="1176061"/>
        </a:xfrm>
        <a:prstGeom prst="roundRect">
          <a:avLst/>
        </a:prstGeom>
        <a:gradFill rotWithShape="0">
          <a:gsLst>
            <a:gs pos="0">
              <a:schemeClr val="accent3">
                <a:hueOff val="-3307855"/>
                <a:satOff val="5364"/>
                <a:lumOff val="39"/>
                <a:alphaOff val="0"/>
                <a:tint val="43000"/>
                <a:satMod val="165000"/>
              </a:schemeClr>
            </a:gs>
            <a:gs pos="55000">
              <a:schemeClr val="accent3">
                <a:hueOff val="-3307855"/>
                <a:satOff val="5364"/>
                <a:lumOff val="39"/>
                <a:alphaOff val="0"/>
                <a:tint val="83000"/>
                <a:satMod val="155000"/>
              </a:schemeClr>
            </a:gs>
            <a:gs pos="100000">
              <a:schemeClr val="accent3">
                <a:hueOff val="-3307855"/>
                <a:satOff val="5364"/>
                <a:lumOff val="39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/>
            <a:t>Обеспечение безопасности населения и территории</a:t>
          </a:r>
        </a:p>
      </dsp:txBody>
      <dsp:txXfrm>
        <a:off x="174003" y="1587979"/>
        <a:ext cx="3245656" cy="1061239"/>
      </dsp:txXfrm>
    </dsp:sp>
    <dsp:sp modelId="{2C419525-2432-4C75-A3DB-03B3A6DB18CB}">
      <dsp:nvSpPr>
        <dsp:cNvPr id="0" name=""/>
        <dsp:cNvSpPr/>
      </dsp:nvSpPr>
      <dsp:spPr>
        <a:xfrm rot="4861398">
          <a:off x="5741986" y="2619427"/>
          <a:ext cx="246094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60947" y="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AC298E-F55B-4A05-9DF0-941A7046CAAD}">
      <dsp:nvSpPr>
        <dsp:cNvPr id="0" name=""/>
        <dsp:cNvSpPr/>
      </dsp:nvSpPr>
      <dsp:spPr>
        <a:xfrm>
          <a:off x="5685138" y="3834829"/>
          <a:ext cx="3144412" cy="1176061"/>
        </a:xfrm>
        <a:prstGeom prst="roundRect">
          <a:avLst/>
        </a:prstGeom>
        <a:gradFill rotWithShape="0">
          <a:gsLst>
            <a:gs pos="0">
              <a:schemeClr val="accent3">
                <a:hueOff val="-6615709"/>
                <a:satOff val="10729"/>
                <a:lumOff val="79"/>
                <a:alphaOff val="0"/>
                <a:tint val="43000"/>
                <a:satMod val="165000"/>
              </a:schemeClr>
            </a:gs>
            <a:gs pos="55000">
              <a:schemeClr val="accent3">
                <a:hueOff val="-6615709"/>
                <a:satOff val="10729"/>
                <a:lumOff val="79"/>
                <a:alphaOff val="0"/>
                <a:tint val="83000"/>
                <a:satMod val="155000"/>
              </a:schemeClr>
            </a:gs>
            <a:gs pos="100000">
              <a:schemeClr val="accent3">
                <a:hueOff val="-6615709"/>
                <a:satOff val="10729"/>
                <a:lumOff val="79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Развитие отдельных направлений социальной сферы</a:t>
          </a:r>
        </a:p>
      </dsp:txBody>
      <dsp:txXfrm>
        <a:off x="5742549" y="3892240"/>
        <a:ext cx="3029590" cy="1061239"/>
      </dsp:txXfrm>
    </dsp:sp>
    <dsp:sp modelId="{9EC3C421-C879-401D-B0DC-FF66B9825935}">
      <dsp:nvSpPr>
        <dsp:cNvPr id="0" name=""/>
        <dsp:cNvSpPr/>
      </dsp:nvSpPr>
      <dsp:spPr>
        <a:xfrm rot="6418653">
          <a:off x="5786126" y="1899348"/>
          <a:ext cx="103578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35789" y="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CF5A3F-731D-4CA8-A172-2EE92B59CD22}">
      <dsp:nvSpPr>
        <dsp:cNvPr id="0" name=""/>
        <dsp:cNvSpPr/>
      </dsp:nvSpPr>
      <dsp:spPr>
        <a:xfrm>
          <a:off x="4257049" y="2394673"/>
          <a:ext cx="3432441" cy="1176061"/>
        </a:xfrm>
        <a:prstGeom prst="roundRect">
          <a:avLst/>
        </a:prstGeom>
        <a:gradFill rotWithShape="0">
          <a:gsLst>
            <a:gs pos="99500">
              <a:srgbClr val="6B7C78"/>
            </a:gs>
            <a:gs pos="100000">
              <a:schemeClr val="accent3"/>
            </a:gs>
            <a:gs pos="98000">
              <a:schemeClr val="accent3">
                <a:hueOff val="-9923564"/>
                <a:satOff val="16093"/>
                <a:lumOff val="118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/>
            <a:t>Развитие молодежной политики, физической культуры и спорта</a:t>
          </a:r>
        </a:p>
      </dsp:txBody>
      <dsp:txXfrm>
        <a:off x="4314460" y="2452084"/>
        <a:ext cx="3317619" cy="1061239"/>
      </dsp:txXfrm>
    </dsp:sp>
    <dsp:sp modelId="{93B815EC-CAA4-4507-9C9C-5543149824E5}">
      <dsp:nvSpPr>
        <dsp:cNvPr id="0" name=""/>
        <dsp:cNvSpPr/>
      </dsp:nvSpPr>
      <dsp:spPr>
        <a:xfrm rot="7248068">
          <a:off x="3541098" y="2943466"/>
          <a:ext cx="358447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584474" y="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171378-8741-4EE4-A3D5-2875CA800DF9}">
      <dsp:nvSpPr>
        <dsp:cNvPr id="0" name=""/>
        <dsp:cNvSpPr/>
      </dsp:nvSpPr>
      <dsp:spPr>
        <a:xfrm>
          <a:off x="2780873" y="4482907"/>
          <a:ext cx="2568354" cy="1176061"/>
        </a:xfrm>
        <a:prstGeom prst="roundRect">
          <a:avLst/>
        </a:prstGeom>
        <a:gradFill rotWithShape="0">
          <a:gsLst>
            <a:gs pos="0">
              <a:schemeClr val="accent3">
                <a:hueOff val="-13231418"/>
                <a:satOff val="21458"/>
                <a:lumOff val="158"/>
                <a:alphaOff val="0"/>
                <a:tint val="43000"/>
                <a:satMod val="165000"/>
              </a:schemeClr>
            </a:gs>
            <a:gs pos="55000">
              <a:schemeClr val="accent3">
                <a:hueOff val="-13231418"/>
                <a:satOff val="21458"/>
                <a:lumOff val="158"/>
                <a:alphaOff val="0"/>
                <a:tint val="83000"/>
                <a:satMod val="155000"/>
              </a:schemeClr>
            </a:gs>
            <a:gs pos="100000">
              <a:schemeClr val="accent3">
                <a:hueOff val="-13231418"/>
                <a:satOff val="21458"/>
                <a:lumOff val="158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Развитие сферы культуры </a:t>
          </a:r>
        </a:p>
      </dsp:txBody>
      <dsp:txXfrm>
        <a:off x="2838284" y="4540318"/>
        <a:ext cx="2453532" cy="1061239"/>
      </dsp:txXfrm>
    </dsp:sp>
    <dsp:sp modelId="{0FEE470A-C3B7-42AF-9B4A-75F4F41EC0B9}">
      <dsp:nvSpPr>
        <dsp:cNvPr id="0" name=""/>
        <dsp:cNvSpPr/>
      </dsp:nvSpPr>
      <dsp:spPr>
        <a:xfrm rot="8863934">
          <a:off x="2351876" y="2331395"/>
          <a:ext cx="347410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474102" y="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7F13BE-22C0-4D8B-85A0-71F03A892FE9}">
      <dsp:nvSpPr>
        <dsp:cNvPr id="0" name=""/>
        <dsp:cNvSpPr/>
      </dsp:nvSpPr>
      <dsp:spPr>
        <a:xfrm>
          <a:off x="188602" y="3258766"/>
          <a:ext cx="3000415" cy="1176061"/>
        </a:xfrm>
        <a:prstGeom prst="roundRect">
          <a:avLst/>
        </a:prstGeom>
        <a:gradFill rotWithShape="0">
          <a:gsLst>
            <a:gs pos="0">
              <a:schemeClr val="accent3">
                <a:hueOff val="-16539272"/>
                <a:satOff val="26822"/>
                <a:lumOff val="197"/>
                <a:alphaOff val="0"/>
                <a:tint val="43000"/>
                <a:satMod val="165000"/>
              </a:schemeClr>
            </a:gs>
            <a:gs pos="55000">
              <a:schemeClr val="accent3">
                <a:hueOff val="-16539272"/>
                <a:satOff val="26822"/>
                <a:lumOff val="197"/>
                <a:alphaOff val="0"/>
                <a:tint val="83000"/>
                <a:satMod val="155000"/>
              </a:schemeClr>
            </a:gs>
            <a:gs pos="100000">
              <a:schemeClr val="accent3">
                <a:hueOff val="-16539272"/>
                <a:satOff val="26822"/>
                <a:lumOff val="197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/>
            <a:t>Развитие системы образования</a:t>
          </a:r>
        </a:p>
      </dsp:txBody>
      <dsp:txXfrm>
        <a:off x="246013" y="3316177"/>
        <a:ext cx="2885593" cy="10612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201E2E-8BC9-4CD8-9385-ED6EAB347D95}">
      <dsp:nvSpPr>
        <dsp:cNvPr id="0" name=""/>
        <dsp:cNvSpPr/>
      </dsp:nvSpPr>
      <dsp:spPr>
        <a:xfrm>
          <a:off x="4757238" y="0"/>
          <a:ext cx="3672910" cy="1404024"/>
        </a:xfrm>
        <a:prstGeom prst="roundRect">
          <a:avLst/>
        </a:prstGeom>
        <a:gradFill rotWithShape="0">
          <a:gsLst>
            <a:gs pos="100000">
              <a:schemeClr val="accent2">
                <a:lumMod val="60000"/>
                <a:lumOff val="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solidFill>
                <a:schemeClr val="tx1"/>
              </a:solidFill>
            </a:rPr>
            <a:t>Муниципальное управление</a:t>
          </a:r>
        </a:p>
      </dsp:txBody>
      <dsp:txXfrm>
        <a:off x="4825777" y="68539"/>
        <a:ext cx="3535832" cy="1266946"/>
      </dsp:txXfrm>
    </dsp:sp>
    <dsp:sp modelId="{38B30900-81A2-4DE1-8694-6C18238AE2E0}">
      <dsp:nvSpPr>
        <dsp:cNvPr id="0" name=""/>
        <dsp:cNvSpPr/>
      </dsp:nvSpPr>
      <dsp:spPr>
        <a:xfrm rot="8966972">
          <a:off x="3590655" y="1899342"/>
          <a:ext cx="194892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48928" y="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EE1A46-1D36-4397-A044-9E5E3A6A02F5}">
      <dsp:nvSpPr>
        <dsp:cNvPr id="0" name=""/>
        <dsp:cNvSpPr/>
      </dsp:nvSpPr>
      <dsp:spPr>
        <a:xfrm>
          <a:off x="116582" y="2394659"/>
          <a:ext cx="3696279" cy="2079041"/>
        </a:xfrm>
        <a:prstGeom prst="roundRect">
          <a:avLst/>
        </a:prstGeom>
        <a:gradFill rotWithShape="0">
          <a:gsLst>
            <a:gs pos="0">
              <a:schemeClr val="accent3">
                <a:hueOff val="-8269636"/>
                <a:satOff val="13411"/>
                <a:lumOff val="98"/>
                <a:alphaOff val="0"/>
                <a:tint val="43000"/>
                <a:satMod val="165000"/>
              </a:schemeClr>
            </a:gs>
            <a:gs pos="55000">
              <a:schemeClr val="accent3">
                <a:hueOff val="-8269636"/>
                <a:satOff val="13411"/>
                <a:lumOff val="98"/>
                <a:alphaOff val="0"/>
                <a:tint val="83000"/>
                <a:satMod val="155000"/>
              </a:schemeClr>
            </a:gs>
            <a:gs pos="100000">
              <a:schemeClr val="accent3">
                <a:hueOff val="-8269636"/>
                <a:satOff val="13411"/>
                <a:lumOff val="98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/>
            <a:t>Совершенствование муниципального управления</a:t>
          </a:r>
        </a:p>
      </dsp:txBody>
      <dsp:txXfrm>
        <a:off x="218072" y="2496149"/>
        <a:ext cx="3493299" cy="1876061"/>
      </dsp:txXfrm>
    </dsp:sp>
    <dsp:sp modelId="{0FEE470A-C3B7-42AF-9B4A-75F4F41EC0B9}">
      <dsp:nvSpPr>
        <dsp:cNvPr id="0" name=""/>
        <dsp:cNvSpPr/>
      </dsp:nvSpPr>
      <dsp:spPr>
        <a:xfrm rot="5530453">
          <a:off x="5284693" y="2638612"/>
          <a:ext cx="247095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70953" y="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7F13BE-22C0-4D8B-85A0-71F03A892FE9}">
      <dsp:nvSpPr>
        <dsp:cNvPr id="0" name=""/>
        <dsp:cNvSpPr/>
      </dsp:nvSpPr>
      <dsp:spPr>
        <a:xfrm>
          <a:off x="4149035" y="3873199"/>
          <a:ext cx="4586358" cy="1637524"/>
        </a:xfrm>
        <a:prstGeom prst="roundRect">
          <a:avLst/>
        </a:prstGeom>
        <a:gradFill rotWithShape="0">
          <a:gsLst>
            <a:gs pos="0">
              <a:schemeClr val="accent3">
                <a:hueOff val="-16539272"/>
                <a:satOff val="26822"/>
                <a:lumOff val="197"/>
                <a:alphaOff val="0"/>
                <a:tint val="43000"/>
                <a:satMod val="165000"/>
              </a:schemeClr>
            </a:gs>
            <a:gs pos="55000">
              <a:schemeClr val="accent3">
                <a:hueOff val="-16539272"/>
                <a:satOff val="26822"/>
                <a:lumOff val="197"/>
                <a:alphaOff val="0"/>
                <a:tint val="83000"/>
                <a:satMod val="155000"/>
              </a:schemeClr>
            </a:gs>
            <a:gs pos="100000">
              <a:schemeClr val="accent3">
                <a:hueOff val="-16539272"/>
                <a:satOff val="26822"/>
                <a:lumOff val="197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/>
            <a:t>Управление муниципальными финансами и муниципальным долгом</a:t>
          </a:r>
        </a:p>
      </dsp:txBody>
      <dsp:txXfrm>
        <a:off x="4228972" y="3953136"/>
        <a:ext cx="4426484" cy="147765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201E2E-8BC9-4CD8-9385-ED6EAB347D95}">
      <dsp:nvSpPr>
        <dsp:cNvPr id="0" name=""/>
        <dsp:cNvSpPr/>
      </dsp:nvSpPr>
      <dsp:spPr>
        <a:xfrm>
          <a:off x="752688" y="90423"/>
          <a:ext cx="3672910" cy="1404024"/>
        </a:xfrm>
        <a:prstGeom prst="roundRect">
          <a:avLst/>
        </a:prstGeom>
        <a:gradFill rotWithShape="0">
          <a:gsLst>
            <a:gs pos="100000">
              <a:schemeClr val="accent4">
                <a:lumMod val="60000"/>
                <a:lumOff val="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solidFill>
                <a:schemeClr val="tx1"/>
              </a:solidFill>
            </a:rPr>
            <a:t>Развитие инфраструктуры</a:t>
          </a:r>
        </a:p>
      </dsp:txBody>
      <dsp:txXfrm>
        <a:off x="821227" y="158962"/>
        <a:ext cx="3535832" cy="1266946"/>
      </dsp:txXfrm>
    </dsp:sp>
    <dsp:sp modelId="{38B30900-81A2-4DE1-8694-6C18238AE2E0}">
      <dsp:nvSpPr>
        <dsp:cNvPr id="0" name=""/>
        <dsp:cNvSpPr/>
      </dsp:nvSpPr>
      <dsp:spPr>
        <a:xfrm rot="5019283">
          <a:off x="1523261" y="2772654"/>
          <a:ext cx="257217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72170" y="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EE1A46-1D36-4397-A044-9E5E3A6A02F5}">
      <dsp:nvSpPr>
        <dsp:cNvPr id="0" name=""/>
        <dsp:cNvSpPr/>
      </dsp:nvSpPr>
      <dsp:spPr>
        <a:xfrm>
          <a:off x="968700" y="4050861"/>
          <a:ext cx="4128376" cy="1464090"/>
        </a:xfrm>
        <a:prstGeom prst="roundRect">
          <a:avLst/>
        </a:prstGeom>
        <a:gradFill rotWithShape="0">
          <a:gsLst>
            <a:gs pos="0">
              <a:schemeClr val="accent3">
                <a:hueOff val="-5513091"/>
                <a:satOff val="8941"/>
                <a:lumOff val="66"/>
                <a:alphaOff val="0"/>
                <a:tint val="43000"/>
                <a:satMod val="165000"/>
              </a:schemeClr>
            </a:gs>
            <a:gs pos="55000">
              <a:schemeClr val="accent3">
                <a:hueOff val="-5513091"/>
                <a:satOff val="8941"/>
                <a:lumOff val="66"/>
                <a:alphaOff val="0"/>
                <a:tint val="83000"/>
                <a:satMod val="155000"/>
              </a:schemeClr>
            </a:gs>
            <a:gs pos="100000">
              <a:schemeClr val="accent3">
                <a:hueOff val="-5513091"/>
                <a:satOff val="8941"/>
                <a:lumOff val="66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/>
            <a:t>Развитие жилищно-коммунального хозяйства</a:t>
          </a:r>
        </a:p>
      </dsp:txBody>
      <dsp:txXfrm>
        <a:off x="1040171" y="4122332"/>
        <a:ext cx="3985434" cy="1321148"/>
      </dsp:txXfrm>
    </dsp:sp>
    <dsp:sp modelId="{2C419525-2432-4C75-A3DB-03B3A6DB18CB}">
      <dsp:nvSpPr>
        <dsp:cNvPr id="0" name=""/>
        <dsp:cNvSpPr/>
      </dsp:nvSpPr>
      <dsp:spPr>
        <a:xfrm rot="6470476">
          <a:off x="1844296" y="1872549"/>
          <a:ext cx="79440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94405" y="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AC298E-F55B-4A05-9DF0-941A7046CAAD}">
      <dsp:nvSpPr>
        <dsp:cNvPr id="0" name=""/>
        <dsp:cNvSpPr/>
      </dsp:nvSpPr>
      <dsp:spPr>
        <a:xfrm>
          <a:off x="0" y="2250650"/>
          <a:ext cx="3768372" cy="1464102"/>
        </a:xfrm>
        <a:prstGeom prst="roundRect">
          <a:avLst/>
        </a:prstGeom>
        <a:gradFill rotWithShape="0">
          <a:gsLst>
            <a:gs pos="0">
              <a:schemeClr val="accent3">
                <a:hueOff val="-11026182"/>
                <a:satOff val="17881"/>
                <a:lumOff val="131"/>
                <a:alphaOff val="0"/>
                <a:tint val="43000"/>
                <a:satMod val="165000"/>
              </a:schemeClr>
            </a:gs>
            <a:gs pos="55000">
              <a:schemeClr val="accent3">
                <a:hueOff val="-11026182"/>
                <a:satOff val="17881"/>
                <a:lumOff val="131"/>
                <a:alphaOff val="0"/>
                <a:tint val="83000"/>
                <a:satMod val="155000"/>
              </a:schemeClr>
            </a:gs>
            <a:gs pos="100000">
              <a:schemeClr val="accent3">
                <a:hueOff val="-11026182"/>
                <a:satOff val="17881"/>
                <a:lumOff val="131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/>
            <a:t>Развитие дорожного хозяйства и благоустройство</a:t>
          </a:r>
        </a:p>
      </dsp:txBody>
      <dsp:txXfrm>
        <a:off x="71472" y="2322122"/>
        <a:ext cx="3625428" cy="1321158"/>
      </dsp:txXfrm>
    </dsp:sp>
    <dsp:sp modelId="{9EC3C421-C879-401D-B0DC-FF66B9825935}">
      <dsp:nvSpPr>
        <dsp:cNvPr id="0" name=""/>
        <dsp:cNvSpPr/>
      </dsp:nvSpPr>
      <dsp:spPr>
        <a:xfrm rot="1885458">
          <a:off x="3570992" y="2088571"/>
          <a:ext cx="227907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79076" y="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CF5A3F-731D-4CA8-A172-2EE92B59CD22}">
      <dsp:nvSpPr>
        <dsp:cNvPr id="0" name=""/>
        <dsp:cNvSpPr/>
      </dsp:nvSpPr>
      <dsp:spPr>
        <a:xfrm>
          <a:off x="4929141" y="2682694"/>
          <a:ext cx="3432441" cy="1176061"/>
        </a:xfrm>
        <a:prstGeom prst="roundRect">
          <a:avLst/>
        </a:prstGeom>
        <a:gradFill rotWithShape="0">
          <a:gsLst>
            <a:gs pos="4000">
              <a:schemeClr val="accent3">
                <a:lumMod val="75000"/>
              </a:schemeClr>
            </a:gs>
            <a:gs pos="1000">
              <a:schemeClr val="accent3"/>
            </a:gs>
            <a:gs pos="3000">
              <a:schemeClr val="accent3">
                <a:hueOff val="-9923564"/>
                <a:satOff val="16093"/>
                <a:lumOff val="118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/>
            <a:t>Охрана окружающей среды </a:t>
          </a:r>
        </a:p>
      </dsp:txBody>
      <dsp:txXfrm>
        <a:off x="4986552" y="2740105"/>
        <a:ext cx="3317619" cy="106123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201E2E-8BC9-4CD8-9385-ED6EAB347D95}">
      <dsp:nvSpPr>
        <dsp:cNvPr id="0" name=""/>
        <dsp:cNvSpPr/>
      </dsp:nvSpPr>
      <dsp:spPr>
        <a:xfrm>
          <a:off x="4289186" y="0"/>
          <a:ext cx="3672910" cy="1404024"/>
        </a:xfrm>
        <a:prstGeom prst="roundRect">
          <a:avLst/>
        </a:prstGeom>
        <a:gradFill rotWithShape="0">
          <a:gsLst>
            <a:gs pos="100000">
              <a:schemeClr val="accent1">
                <a:lumMod val="60000"/>
                <a:lumOff val="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solidFill>
                <a:schemeClr val="tx1"/>
              </a:solidFill>
            </a:rPr>
            <a:t>Экономическое развитие</a:t>
          </a:r>
        </a:p>
      </dsp:txBody>
      <dsp:txXfrm>
        <a:off x="4357725" y="68539"/>
        <a:ext cx="3535832" cy="1266946"/>
      </dsp:txXfrm>
    </dsp:sp>
    <dsp:sp modelId="{38B30900-81A2-4DE1-8694-6C18238AE2E0}">
      <dsp:nvSpPr>
        <dsp:cNvPr id="0" name=""/>
        <dsp:cNvSpPr/>
      </dsp:nvSpPr>
      <dsp:spPr>
        <a:xfrm rot="9148854">
          <a:off x="3343538" y="1755334"/>
          <a:ext cx="152067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20674" y="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EE1A46-1D36-4397-A044-9E5E3A6A02F5}">
      <dsp:nvSpPr>
        <dsp:cNvPr id="0" name=""/>
        <dsp:cNvSpPr/>
      </dsp:nvSpPr>
      <dsp:spPr>
        <a:xfrm>
          <a:off x="620648" y="2106643"/>
          <a:ext cx="3360478" cy="1176061"/>
        </a:xfrm>
        <a:prstGeom prst="roundRect">
          <a:avLst/>
        </a:prstGeom>
        <a:gradFill rotWithShape="0">
          <a:gsLst>
            <a:gs pos="0">
              <a:schemeClr val="accent3">
                <a:hueOff val="-4134818"/>
                <a:satOff val="6705"/>
                <a:lumOff val="49"/>
                <a:alphaOff val="0"/>
                <a:tint val="43000"/>
                <a:satMod val="165000"/>
              </a:schemeClr>
            </a:gs>
            <a:gs pos="55000">
              <a:schemeClr val="accent3">
                <a:hueOff val="-4134818"/>
                <a:satOff val="6705"/>
                <a:lumOff val="49"/>
                <a:alphaOff val="0"/>
                <a:tint val="83000"/>
                <a:satMod val="155000"/>
              </a:schemeClr>
            </a:gs>
            <a:gs pos="100000">
              <a:schemeClr val="accent3">
                <a:hueOff val="-4134818"/>
                <a:satOff val="6705"/>
                <a:lumOff val="49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Сельское хозяйство и устойчивое развитие сельских территорий </a:t>
          </a:r>
        </a:p>
      </dsp:txBody>
      <dsp:txXfrm>
        <a:off x="678059" y="2164054"/>
        <a:ext cx="3245656" cy="1061239"/>
      </dsp:txXfrm>
    </dsp:sp>
    <dsp:sp modelId="{2C419525-2432-4C75-A3DB-03B3A6DB18CB}">
      <dsp:nvSpPr>
        <dsp:cNvPr id="0" name=""/>
        <dsp:cNvSpPr/>
      </dsp:nvSpPr>
      <dsp:spPr>
        <a:xfrm rot="5438043">
          <a:off x="4743325" y="2763444"/>
          <a:ext cx="271900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719006" y="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AC298E-F55B-4A05-9DF0-941A7046CAAD}">
      <dsp:nvSpPr>
        <dsp:cNvPr id="0" name=""/>
        <dsp:cNvSpPr/>
      </dsp:nvSpPr>
      <dsp:spPr>
        <a:xfrm>
          <a:off x="3644965" y="4122864"/>
          <a:ext cx="4872623" cy="1176061"/>
        </a:xfrm>
        <a:prstGeom prst="roundRect">
          <a:avLst/>
        </a:prstGeom>
        <a:gradFill rotWithShape="0">
          <a:gsLst>
            <a:gs pos="0">
              <a:schemeClr val="accent3">
                <a:hueOff val="-8269636"/>
                <a:satOff val="13411"/>
                <a:lumOff val="98"/>
                <a:alphaOff val="0"/>
                <a:tint val="43000"/>
                <a:satMod val="165000"/>
              </a:schemeClr>
            </a:gs>
            <a:gs pos="55000">
              <a:schemeClr val="accent3">
                <a:hueOff val="-8269636"/>
                <a:satOff val="13411"/>
                <a:lumOff val="98"/>
                <a:alphaOff val="0"/>
                <a:tint val="83000"/>
                <a:satMod val="155000"/>
              </a:schemeClr>
            </a:gs>
            <a:gs pos="100000">
              <a:schemeClr val="accent3">
                <a:hueOff val="-8269636"/>
                <a:satOff val="13411"/>
                <a:lumOff val="98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/>
            <a:t>Управление земельными ресурсами и имуществом</a:t>
          </a:r>
        </a:p>
      </dsp:txBody>
      <dsp:txXfrm>
        <a:off x="3702376" y="4180275"/>
        <a:ext cx="4757801" cy="1061239"/>
      </dsp:txXfrm>
    </dsp:sp>
    <dsp:sp modelId="{6C67D9B1-E50E-4B82-850B-48A101CD8916}">
      <dsp:nvSpPr>
        <dsp:cNvPr id="0" name=""/>
        <dsp:cNvSpPr/>
      </dsp:nvSpPr>
      <dsp:spPr>
        <a:xfrm rot="8486416">
          <a:off x="2079200" y="2511415"/>
          <a:ext cx="355314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553143" y="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CB75F0-D03C-4484-B66E-029EE3B27A65}">
      <dsp:nvSpPr>
        <dsp:cNvPr id="0" name=""/>
        <dsp:cNvSpPr/>
      </dsp:nvSpPr>
      <dsp:spPr>
        <a:xfrm>
          <a:off x="332617" y="3618806"/>
          <a:ext cx="2852843" cy="1127996"/>
        </a:xfrm>
        <a:prstGeom prst="roundRect">
          <a:avLst/>
        </a:prstGeom>
        <a:gradFill rotWithShape="0">
          <a:gsLst>
            <a:gs pos="0">
              <a:schemeClr val="accent3">
                <a:hueOff val="-12404454"/>
                <a:satOff val="20116"/>
                <a:lumOff val="148"/>
                <a:alphaOff val="0"/>
                <a:tint val="43000"/>
                <a:satMod val="165000"/>
              </a:schemeClr>
            </a:gs>
            <a:gs pos="55000">
              <a:schemeClr val="accent3">
                <a:hueOff val="-12404454"/>
                <a:satOff val="20116"/>
                <a:lumOff val="148"/>
                <a:alphaOff val="0"/>
                <a:tint val="83000"/>
                <a:satMod val="155000"/>
              </a:schemeClr>
            </a:gs>
            <a:gs pos="100000">
              <a:schemeClr val="accent3">
                <a:hueOff val="-12404454"/>
                <a:satOff val="20116"/>
                <a:lumOff val="148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/>
            <a:t>Экономическое развитие </a:t>
          </a:r>
        </a:p>
      </dsp:txBody>
      <dsp:txXfrm>
        <a:off x="387681" y="3673870"/>
        <a:ext cx="2742715" cy="1017868"/>
      </dsp:txXfrm>
    </dsp:sp>
    <dsp:sp modelId="{0FEE470A-C3B7-42AF-9B4A-75F4F41EC0B9}">
      <dsp:nvSpPr>
        <dsp:cNvPr id="0" name=""/>
        <dsp:cNvSpPr/>
      </dsp:nvSpPr>
      <dsp:spPr>
        <a:xfrm rot="4359157">
          <a:off x="6108679" y="1725333"/>
          <a:ext cx="67324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73240" y="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7F13BE-22C0-4D8B-85A0-71F03A892FE9}">
      <dsp:nvSpPr>
        <dsp:cNvPr id="0" name=""/>
        <dsp:cNvSpPr/>
      </dsp:nvSpPr>
      <dsp:spPr>
        <a:xfrm>
          <a:off x="5229144" y="2046641"/>
          <a:ext cx="3000415" cy="1176061"/>
        </a:xfrm>
        <a:prstGeom prst="roundRect">
          <a:avLst/>
        </a:prstGeom>
        <a:gradFill rotWithShape="0">
          <a:gsLst>
            <a:gs pos="0">
              <a:schemeClr val="accent3">
                <a:hueOff val="-16539272"/>
                <a:satOff val="26822"/>
                <a:lumOff val="197"/>
                <a:alphaOff val="0"/>
                <a:tint val="43000"/>
                <a:satMod val="165000"/>
              </a:schemeClr>
            </a:gs>
            <a:gs pos="55000">
              <a:schemeClr val="accent3">
                <a:hueOff val="-16539272"/>
                <a:satOff val="26822"/>
                <a:lumOff val="197"/>
                <a:alphaOff val="0"/>
                <a:tint val="83000"/>
                <a:satMod val="155000"/>
              </a:schemeClr>
            </a:gs>
            <a:gs pos="100000">
              <a:schemeClr val="accent3">
                <a:hueOff val="-16539272"/>
                <a:satOff val="26822"/>
                <a:lumOff val="197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/>
            <a:t>Градостроительная политика </a:t>
          </a:r>
        </a:p>
      </dsp:txBody>
      <dsp:txXfrm>
        <a:off x="5286555" y="2104052"/>
        <a:ext cx="2885593" cy="106123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8A8DF6-8780-4824-8247-1A4C7B0D4373}">
      <dsp:nvSpPr>
        <dsp:cNvPr id="0" name=""/>
        <dsp:cNvSpPr/>
      </dsp:nvSpPr>
      <dsp:spPr>
        <a:xfrm>
          <a:off x="0" y="77065"/>
          <a:ext cx="4661645" cy="1369500"/>
        </a:xfrm>
        <a:prstGeom prst="round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/>
            <a:t>Развитие системы образования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/>
            <a:t>584 585,8 </a:t>
          </a:r>
          <a:r>
            <a:rPr lang="ru-RU" sz="2000" b="1" u="sng" kern="1200" dirty="0" err="1" smtClean="0"/>
            <a:t>тыс.руб</a:t>
          </a:r>
          <a:r>
            <a:rPr lang="ru-RU" sz="2000" b="1" u="sng" kern="1200" dirty="0" smtClean="0"/>
            <a:t>.</a:t>
          </a:r>
          <a:endParaRPr lang="ru-RU" sz="2000" b="1" u="sng" kern="1200" dirty="0"/>
        </a:p>
      </dsp:txBody>
      <dsp:txXfrm>
        <a:off x="66853" y="143918"/>
        <a:ext cx="4527939" cy="123579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8A8DF6-8780-4824-8247-1A4C7B0D4373}">
      <dsp:nvSpPr>
        <dsp:cNvPr id="0" name=""/>
        <dsp:cNvSpPr/>
      </dsp:nvSpPr>
      <dsp:spPr>
        <a:xfrm>
          <a:off x="2100351" y="551894"/>
          <a:ext cx="4151940" cy="1623376"/>
        </a:xfrm>
        <a:prstGeom prst="round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/>
            <a:t>Развитие сферы культуры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/>
            <a:t>4 752,1 </a:t>
          </a:r>
          <a:r>
            <a:rPr lang="ru-RU" sz="2000" b="1" u="sng" kern="1200" dirty="0" err="1" smtClean="0"/>
            <a:t>тыс.руб</a:t>
          </a:r>
          <a:r>
            <a:rPr lang="ru-RU" sz="2000" b="1" kern="1200" dirty="0"/>
            <a:t>.</a:t>
          </a:r>
        </a:p>
      </dsp:txBody>
      <dsp:txXfrm>
        <a:off x="2179598" y="631141"/>
        <a:ext cx="3993446" cy="146488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8A8DF6-8780-4824-8247-1A4C7B0D4373}">
      <dsp:nvSpPr>
        <dsp:cNvPr id="0" name=""/>
        <dsp:cNvSpPr/>
      </dsp:nvSpPr>
      <dsp:spPr>
        <a:xfrm>
          <a:off x="1656186" y="0"/>
          <a:ext cx="3649977" cy="2803834"/>
        </a:xfrm>
        <a:prstGeom prst="round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/>
            <a:t>Развитие дорожного хозяйства и благоустройство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/>
            <a:t>373 856,9 </a:t>
          </a:r>
          <a:r>
            <a:rPr lang="ru-RU" sz="2000" b="1" u="sng" kern="1200" dirty="0" err="1" smtClean="0"/>
            <a:t>тыс.руб</a:t>
          </a:r>
          <a:r>
            <a:rPr lang="ru-RU" sz="2000" u="sng" kern="1200" dirty="0"/>
            <a:t>.</a:t>
          </a:r>
        </a:p>
      </dsp:txBody>
      <dsp:txXfrm>
        <a:off x="1793058" y="136872"/>
        <a:ext cx="3376233" cy="253009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8A8DF6-8780-4824-8247-1A4C7B0D4373}">
      <dsp:nvSpPr>
        <dsp:cNvPr id="0" name=""/>
        <dsp:cNvSpPr/>
      </dsp:nvSpPr>
      <dsp:spPr>
        <a:xfrm>
          <a:off x="1882769" y="504058"/>
          <a:ext cx="4587105" cy="1719529"/>
        </a:xfrm>
        <a:prstGeom prst="round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/>
            <a:t>Развитие отдельных направлений социальной сферы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/>
            <a:t>20 607,0 </a:t>
          </a:r>
          <a:r>
            <a:rPr lang="ru-RU" sz="2000" b="1" u="sng" kern="1200" dirty="0" err="1" smtClean="0"/>
            <a:t>тыс.руб</a:t>
          </a:r>
          <a:r>
            <a:rPr lang="ru-RU" sz="2000" b="1" kern="1200" dirty="0"/>
            <a:t>.</a:t>
          </a:r>
        </a:p>
      </dsp:txBody>
      <dsp:txXfrm>
        <a:off x="1966709" y="587998"/>
        <a:ext cx="4419225" cy="15516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0.1779</cdr:x>
      <cdr:y>0.125</cdr:y>
    </cdr:from>
    <cdr:to>
      <cdr:x>0.28365</cdr:x>
      <cdr:y>0.19746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66681" y="648072"/>
          <a:ext cx="931205" cy="3756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0.40477</cdr:x>
      <cdr:y>0.15278</cdr:y>
    </cdr:from>
    <cdr:to>
      <cdr:x>0.51164</cdr:x>
      <cdr:y>0.19626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564540" y="792088"/>
          <a:ext cx="941111" cy="2254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0.6304</cdr:x>
      <cdr:y>0.04167</cdr:y>
    </cdr:from>
    <cdr:to>
      <cdr:x>0.72792</cdr:x>
      <cdr:y>0.09722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551497" y="216024"/>
          <a:ext cx="85876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0.83422</cdr:x>
      <cdr:y>0.125</cdr:y>
    </cdr:from>
    <cdr:to>
      <cdr:x>0.94729</cdr:x>
      <cdr:y>0.16667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7346361" y="648072"/>
          <a:ext cx="995725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0.47207</cdr:x>
      <cdr:y>0.03929</cdr:y>
    </cdr:from>
    <cdr:to>
      <cdr:x>0.5911</cdr:x>
      <cdr:y>0.11049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4240153" y="190867"/>
          <a:ext cx="1069136" cy="3458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800" b="1" dirty="0" smtClean="0">
              <a:latin typeface="Times New Roman" pitchFamily="18" charset="0"/>
              <a:cs typeface="Times New Roman" pitchFamily="18" charset="0"/>
            </a:rPr>
            <a:t>5 041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0.64331</cdr:x>
      <cdr:y>0.11617</cdr:y>
    </cdr:from>
    <cdr:to>
      <cdr:x>0.76356</cdr:x>
      <cdr:y>0.18844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5778227" y="564336"/>
          <a:ext cx="1080121" cy="3510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800" b="1" dirty="0" smtClean="0">
              <a:latin typeface="Times New Roman" pitchFamily="18" charset="0"/>
              <a:cs typeface="Times New Roman" pitchFamily="18" charset="0"/>
            </a:rPr>
            <a:t>4 453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0.80394</cdr:x>
      <cdr:y>0.1175</cdr:y>
    </cdr:from>
    <cdr:to>
      <cdr:x>0.93842</cdr:x>
      <cdr:y>0.18708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7221021" y="570782"/>
          <a:ext cx="1207910" cy="3379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800" b="1" dirty="0" smtClean="0">
              <a:latin typeface="Times New Roman" pitchFamily="18" charset="0"/>
              <a:cs typeface="Times New Roman" pitchFamily="18" charset="0"/>
            </a:rPr>
            <a:t>4 419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0.31462</cdr:x>
      <cdr:y>0.0616</cdr:y>
    </cdr:from>
    <cdr:to>
      <cdr:x>0.41136</cdr:x>
      <cdr:y>0.11716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2825900" y="299225"/>
          <a:ext cx="868926" cy="2698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b="1" dirty="0" smtClean="0">
              <a:latin typeface="Times New Roman" pitchFamily="18" charset="0"/>
              <a:cs typeface="Times New Roman" pitchFamily="18" charset="0"/>
            </a:rPr>
            <a:t>4 997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endParaRPr lang="ru-RU" sz="1800" b="1" dirty="0"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endParaRPr lang="ru-RU" sz="18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0.14338</cdr:x>
      <cdr:y>0.21431</cdr:y>
    </cdr:from>
    <cdr:to>
      <cdr:x>0.23156</cdr:x>
      <cdr:y>0.25878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1287825" y="1041038"/>
          <a:ext cx="792088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0.13536</cdr:x>
      <cdr:y>0.11567</cdr:y>
    </cdr:from>
    <cdr:to>
      <cdr:x>0.22354</cdr:x>
      <cdr:y>0.17497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1215817" y="561886"/>
          <a:ext cx="792040" cy="2880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4 480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0.01408</cdr:y>
    </cdr:from>
    <cdr:to>
      <cdr:x>0.32174</cdr:x>
      <cdr:y>0.15493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72008"/>
          <a:ext cx="2664296" cy="7200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0.01408</cdr:y>
    </cdr:from>
    <cdr:to>
      <cdr:x>0.32174</cdr:x>
      <cdr:y>0.15493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72008"/>
          <a:ext cx="2664296" cy="7200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</cdr:x>
      <cdr:y>0.01408</cdr:y>
    </cdr:from>
    <cdr:to>
      <cdr:x>0.32174</cdr:x>
      <cdr:y>0.15493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72008"/>
          <a:ext cx="2664296" cy="7200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</cdr:x>
      <cdr:y>0.01408</cdr:y>
    </cdr:from>
    <cdr:to>
      <cdr:x>0.32174</cdr:x>
      <cdr:y>0.15493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72008"/>
          <a:ext cx="2664296" cy="7200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</cdr:x>
      <cdr:y>0.01408</cdr:y>
    </cdr:from>
    <cdr:to>
      <cdr:x>0.32174</cdr:x>
      <cdr:y>0.15493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72008"/>
          <a:ext cx="2664296" cy="7200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0.00407</cdr:x>
      <cdr:y>0.0933</cdr:y>
    </cdr:from>
    <cdr:to>
      <cdr:x>0.25923</cdr:x>
      <cdr:y>0.23415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5621" y="504056"/>
          <a:ext cx="2232248" cy="7609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0.70168</cdr:x>
      <cdr:y>0.6398</cdr:y>
    </cdr:from>
    <cdr:to>
      <cdr:x>0.96783</cdr:x>
      <cdr:y>0.95427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l="12195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6264696" y="3456384"/>
          <a:ext cx="2376214" cy="169884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</cdr:pic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0.01081</cdr:x>
      <cdr:y>0.74461</cdr:y>
    </cdr:from>
    <cdr:to>
      <cdr:x>1</cdr:x>
      <cdr:y>0.97821</cdr:y>
    </cdr:to>
    <cdr:pic>
      <cdr:nvPicPr>
        <cdr:cNvPr id="4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92616" y="3672408"/>
          <a:ext cx="8478297" cy="1152128"/>
        </a:xfrm>
        <a:prstGeom xmlns:a="http://schemas.openxmlformats.org/drawingml/2006/main" prst="rect">
          <a:avLst/>
        </a:prstGeom>
      </cdr:spPr>
    </cdr:pic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0.1779</cdr:x>
      <cdr:y>0.125</cdr:y>
    </cdr:from>
    <cdr:to>
      <cdr:x>0.28365</cdr:x>
      <cdr:y>0.19746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66681" y="648072"/>
          <a:ext cx="931205" cy="3756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0.40477</cdr:x>
      <cdr:y>0.15278</cdr:y>
    </cdr:from>
    <cdr:to>
      <cdr:x>0.51164</cdr:x>
      <cdr:y>0.19626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564540" y="792088"/>
          <a:ext cx="941111" cy="2254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0.6304</cdr:x>
      <cdr:y>0.04167</cdr:y>
    </cdr:from>
    <cdr:to>
      <cdr:x>0.72792</cdr:x>
      <cdr:y>0.09722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551497" y="216024"/>
          <a:ext cx="85876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0.83422</cdr:x>
      <cdr:y>0.125</cdr:y>
    </cdr:from>
    <cdr:to>
      <cdr:x>0.94729</cdr:x>
      <cdr:y>0.16667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7346361" y="648072"/>
          <a:ext cx="995725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0.14338</cdr:x>
      <cdr:y>0.21431</cdr:y>
    </cdr:from>
    <cdr:to>
      <cdr:x>0.23156</cdr:x>
      <cdr:y>0.25878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1287825" y="1041038"/>
          <a:ext cx="792088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</cdr:x>
      <cdr:y>0.10376</cdr:y>
    </cdr:from>
    <cdr:to>
      <cdr:x>0.38286</cdr:x>
      <cdr:y>0.62722</cdr:y>
    </cdr:to>
    <cdr:pic>
      <cdr:nvPicPr>
        <cdr:cNvPr id="12" name="Picture 9" descr="C:\Users\feu21-03\Documents\Работа\Презентации\рисунки для презентации к проекту бюджета\54406895_2.jpg">
          <a:extLst xmlns:a="http://schemas.openxmlformats.org/drawingml/2006/main">
            <a:ext uri="{FF2B5EF4-FFF2-40B4-BE49-F238E27FC236}">
              <a16:creationId xmlns:r="http://schemas.openxmlformats.org/officeDocument/2006/relationships" xmlns:p="http://schemas.openxmlformats.org/presentationml/2006/main" xmlns="" xmlns:a16="http://schemas.microsoft.com/office/drawing/2014/main" xmlns:lc="http://schemas.openxmlformats.org/drawingml/2006/lockedCanvas" id="{71D2B2A3-C026-4770-950C-3529D7FAEB62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-212228" y="504056"/>
          <a:ext cx="3419619" cy="254276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</cdr:pic>
  </cdr:relSizeAnchor>
  <cdr:relSizeAnchor xmlns:cdr="http://schemas.openxmlformats.org/drawingml/2006/chartDrawing">
    <cdr:from>
      <cdr:x>0.36279</cdr:x>
      <cdr:y>0.02965</cdr:y>
    </cdr:from>
    <cdr:to>
      <cdr:x>0.45147</cdr:x>
      <cdr:y>0.07412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240360" y="144016"/>
          <a:ext cx="792088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0.37085</cdr:x>
      <cdr:y>0.02965</cdr:y>
    </cdr:from>
    <cdr:to>
      <cdr:x>0.45953</cdr:x>
      <cdr:y>0.08894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3312368" y="144016"/>
          <a:ext cx="79208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 smtClean="0"/>
            <a:t>135 251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0.49984</cdr:x>
      <cdr:y>0</cdr:y>
    </cdr:from>
    <cdr:to>
      <cdr:x>0.58046</cdr:x>
      <cdr:y>0.05929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4464496" y="-1772816"/>
          <a:ext cx="72008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 smtClean="0"/>
            <a:t>152 142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0.63324</cdr:x>
      <cdr:y>0</cdr:y>
    </cdr:from>
    <cdr:to>
      <cdr:x>0.72192</cdr:x>
      <cdr:y>0.07417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5655916" y="0"/>
          <a:ext cx="792088" cy="3602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 smtClean="0"/>
            <a:t>148 643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0.76223</cdr:x>
      <cdr:y>0</cdr:y>
    </cdr:from>
    <cdr:to>
      <cdr:x>0.84285</cdr:x>
      <cdr:y>0.07417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6808044" y="0"/>
          <a:ext cx="720080" cy="3602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 smtClean="0"/>
            <a:t>148 346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0.89914</cdr:x>
      <cdr:y>0</cdr:y>
    </cdr:from>
    <cdr:to>
      <cdr:x>0.98782</cdr:x>
      <cdr:y>0.04452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8030903" y="-1772816"/>
          <a:ext cx="792088" cy="2162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 smtClean="0"/>
            <a:t>147 747</a:t>
          </a:r>
          <a:endParaRPr lang="ru-RU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9B4E1686-9108-4878-979D-B7822818AA9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27082F6D-65C7-4A41-9E00-4DC787C85D7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fld id="{FBF739FC-7B31-44BB-A872-A7BC543A1BE3}" type="datetimeFigureOut">
              <a:rPr lang="ru-RU"/>
              <a:pPr>
                <a:defRPr/>
              </a:pPr>
              <a:t>13.01.2022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4DB09E09-EEC6-4F2B-A15E-D26D7E7B10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126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087D2011-8E52-4F6F-A73D-C2485BD215B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31260"/>
            <a:ext cx="2946400" cy="49696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19CC126-5D5A-4EC6-AE23-BADD85DD8CE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830576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="" xmlns:a16="http://schemas.microsoft.com/office/drawing/2014/main" id="{28C91A81-03F8-4A06-B543-5C1736716E8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267" name="Rectangle 3">
            <a:extLst>
              <a:ext uri="{FF2B5EF4-FFF2-40B4-BE49-F238E27FC236}">
                <a16:creationId xmlns="" xmlns:a16="http://schemas.microsoft.com/office/drawing/2014/main" id="{F8F323B0-F275-42F1-9DF0-51072EA3947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6260" name="Rectangle 4">
            <a:extLst>
              <a:ext uri="{FF2B5EF4-FFF2-40B4-BE49-F238E27FC236}">
                <a16:creationId xmlns="" xmlns:a16="http://schemas.microsoft.com/office/drawing/2014/main" id="{026A36F5-669C-4293-BF40-796A7735E3D7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9" name="Rectangle 5">
            <a:extLst>
              <a:ext uri="{FF2B5EF4-FFF2-40B4-BE49-F238E27FC236}">
                <a16:creationId xmlns="" xmlns:a16="http://schemas.microsoft.com/office/drawing/2014/main" id="{EAC93DBA-F4F7-48CC-85EF-5BE671B95F9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7217"/>
            <a:ext cx="5438775" cy="4469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11270" name="Rectangle 6">
            <a:extLst>
              <a:ext uri="{FF2B5EF4-FFF2-40B4-BE49-F238E27FC236}">
                <a16:creationId xmlns="" xmlns:a16="http://schemas.microsoft.com/office/drawing/2014/main" id="{EDCCCA1B-74BB-490C-9A13-8A4B18E4846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260"/>
            <a:ext cx="2946400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271" name="Rectangle 7">
            <a:extLst>
              <a:ext uri="{FF2B5EF4-FFF2-40B4-BE49-F238E27FC236}">
                <a16:creationId xmlns="" xmlns:a16="http://schemas.microsoft.com/office/drawing/2014/main" id="{63B5B06A-3C3F-47F5-BFA3-828BDF46A9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31260"/>
            <a:ext cx="2946400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C1BEC29F-890A-4B5C-AC36-B56E3C838D2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08938236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="" xmlns:a16="http://schemas.microsoft.com/office/drawing/2014/main" id="{86EA097D-997E-4134-995A-9D2D9CD1D9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>
            <a:extLst>
              <a:ext uri="{FF2B5EF4-FFF2-40B4-BE49-F238E27FC236}">
                <a16:creationId xmlns="" xmlns:a16="http://schemas.microsoft.com/office/drawing/2014/main" id="{B89CE306-2542-499A-A598-14C8B57410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dirty="0">
                <a:latin typeface="Arial" panose="020B0604020202020204" pitchFamily="34" charset="0"/>
              </a:rPr>
              <a:t>	</a:t>
            </a:r>
            <a:endParaRPr lang="ru-RU" altLang="ru-RU" sz="1000" dirty="0">
              <a:latin typeface="Arial" panose="020B0604020202020204" pitchFamily="34" charset="0"/>
            </a:endParaRPr>
          </a:p>
        </p:txBody>
      </p:sp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4193A6A4-994F-4FE7-AE9C-336C52A8390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>
            <a:extLst>
              <a:ext uri="{FF2B5EF4-FFF2-40B4-BE49-F238E27FC236}">
                <a16:creationId xmlns="" xmlns:a16="http://schemas.microsoft.com/office/drawing/2014/main" id="{AA01E62A-37A9-4246-B2D5-3BA3F9471EC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60800" y="9461426"/>
            <a:ext cx="2922588" cy="44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9E48D9CA-E19F-4A0E-A6FC-41F9AAE6F3FB}" type="slidenum">
              <a:rPr lang="ru-RU" altLang="ru-RU" sz="1200" b="1">
                <a:solidFill>
                  <a:srgbClr val="000000"/>
                </a:solidFill>
              </a:rPr>
              <a:pPr algn="r" eaLnBrk="1" hangingPunct="1"/>
              <a:t>11</a:t>
            </a:fld>
            <a:endParaRPr lang="ru-RU" altLang="ru-RU" sz="1200" b="1">
              <a:solidFill>
                <a:srgbClr val="000000"/>
              </a:solidFill>
            </a:endParaRPr>
          </a:p>
        </p:txBody>
      </p:sp>
      <p:sp>
        <p:nvSpPr>
          <p:cNvPr id="106499" name="Rectangle 2">
            <a:extLst>
              <a:ext uri="{FF2B5EF4-FFF2-40B4-BE49-F238E27FC236}">
                <a16:creationId xmlns="" xmlns:a16="http://schemas.microsoft.com/office/drawing/2014/main" id="{9D0372EE-824D-4ECF-825C-DA88A7618D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7437" cy="3671887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="" xmlns:a16="http://schemas.microsoft.com/office/drawing/2014/main" id="{B366C38A-4EAD-4E18-8086-49817538BC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75936"/>
            <a:ext cx="5010150" cy="4564792"/>
          </a:xfrm>
        </p:spPr>
        <p:txBody>
          <a:bodyPr/>
          <a:lstStyle/>
          <a:p>
            <a:pPr algn="just">
              <a:defRPr/>
            </a:pPr>
            <a:endParaRPr lang="ru-RU" dirty="0">
              <a:latin typeface="+mn-lt"/>
            </a:endParaRPr>
          </a:p>
        </p:txBody>
      </p:sp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CA8FEF69-1998-4D42-B861-F94E59867CC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>
            <a:extLst>
              <a:ext uri="{FF2B5EF4-FFF2-40B4-BE49-F238E27FC236}">
                <a16:creationId xmlns="" xmlns:a16="http://schemas.microsoft.com/office/drawing/2014/main" id="{A0138472-C4FA-4627-B2A9-8F994177633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60800" y="9461426"/>
            <a:ext cx="2922588" cy="44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3F5E433E-2528-43F7-A110-9506D6CFDCA3}" type="slidenum">
              <a:rPr lang="ru-RU" altLang="ru-RU" sz="1200" b="1">
                <a:solidFill>
                  <a:srgbClr val="000000"/>
                </a:solidFill>
              </a:rPr>
              <a:pPr algn="r" eaLnBrk="1" hangingPunct="1"/>
              <a:t>15</a:t>
            </a:fld>
            <a:endParaRPr lang="ru-RU" altLang="ru-RU" sz="1200" b="1">
              <a:solidFill>
                <a:srgbClr val="000000"/>
              </a:solidFill>
            </a:endParaRPr>
          </a:p>
        </p:txBody>
      </p:sp>
      <p:sp>
        <p:nvSpPr>
          <p:cNvPr id="107523" name="Rectangle 2">
            <a:extLst>
              <a:ext uri="{FF2B5EF4-FFF2-40B4-BE49-F238E27FC236}">
                <a16:creationId xmlns="" xmlns:a16="http://schemas.microsoft.com/office/drawing/2014/main" id="{24C02630-EFB5-4FFE-942E-B122072799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7437" cy="3671887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="" xmlns:a16="http://schemas.microsoft.com/office/drawing/2014/main" id="{C9EA956A-C1E7-4C06-B64E-0DC3351493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75936"/>
            <a:ext cx="5010150" cy="4564792"/>
          </a:xfrm>
        </p:spPr>
        <p:txBody>
          <a:bodyPr/>
          <a:lstStyle/>
          <a:p>
            <a:pPr algn="just">
              <a:defRPr/>
            </a:pPr>
            <a:endParaRPr lang="ru-RU" dirty="0">
              <a:latin typeface="+mn-lt"/>
            </a:endParaRPr>
          </a:p>
        </p:txBody>
      </p:sp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AB5EE07B-35C8-4AB6-9E32-FA2F44DCF98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>
            <a:extLst>
              <a:ext uri="{FF2B5EF4-FFF2-40B4-BE49-F238E27FC236}">
                <a16:creationId xmlns="" xmlns:a16="http://schemas.microsoft.com/office/drawing/2014/main" id="{B7E3FCE7-D863-428A-B2F3-A9FA823D819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60800" y="9461426"/>
            <a:ext cx="2922588" cy="44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4DAC716D-16DF-4F56-BF88-915D105649D0}" type="slidenum">
              <a:rPr lang="ru-RU" altLang="ru-RU" sz="1200" b="1">
                <a:solidFill>
                  <a:srgbClr val="000000"/>
                </a:solidFill>
              </a:rPr>
              <a:pPr algn="r" eaLnBrk="1" hangingPunct="1"/>
              <a:t>16</a:t>
            </a:fld>
            <a:endParaRPr lang="ru-RU" altLang="ru-RU" sz="1200" b="1">
              <a:solidFill>
                <a:srgbClr val="000000"/>
              </a:solidFill>
            </a:endParaRPr>
          </a:p>
        </p:txBody>
      </p:sp>
      <p:sp>
        <p:nvSpPr>
          <p:cNvPr id="108547" name="Rectangle 2">
            <a:extLst>
              <a:ext uri="{FF2B5EF4-FFF2-40B4-BE49-F238E27FC236}">
                <a16:creationId xmlns="" xmlns:a16="http://schemas.microsoft.com/office/drawing/2014/main" id="{A95BB9A9-95AD-47BD-933F-A2A81A41CE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7437" cy="3671887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="" xmlns:a16="http://schemas.microsoft.com/office/drawing/2014/main" id="{73B2A7C2-EE75-4669-9C1F-E7D2AFBDDA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75936"/>
            <a:ext cx="5010150" cy="4564792"/>
          </a:xfrm>
        </p:spPr>
        <p:txBody>
          <a:bodyPr/>
          <a:lstStyle/>
          <a:p>
            <a:pPr algn="just">
              <a:defRPr/>
            </a:pPr>
            <a:endParaRPr lang="ru-RU" dirty="0">
              <a:latin typeface="+mn-lt"/>
            </a:endParaRPr>
          </a:p>
        </p:txBody>
      </p:sp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B59311D9-7325-40D3-AABE-A13DE1F9ED5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>
            <a:extLst>
              <a:ext uri="{FF2B5EF4-FFF2-40B4-BE49-F238E27FC236}">
                <a16:creationId xmlns="" xmlns:a16="http://schemas.microsoft.com/office/drawing/2014/main" id="{3286E73F-51D1-479F-9833-983765B696B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60800" y="9461426"/>
            <a:ext cx="2922588" cy="44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8B73DCA8-6A92-44B2-9218-224FB3CA82F5}" type="slidenum">
              <a:rPr lang="ru-RU" altLang="ru-RU" sz="1200" b="1">
                <a:solidFill>
                  <a:srgbClr val="000000"/>
                </a:solidFill>
              </a:rPr>
              <a:pPr algn="r" eaLnBrk="1" hangingPunct="1"/>
              <a:t>17</a:t>
            </a:fld>
            <a:endParaRPr lang="ru-RU" altLang="ru-RU" sz="1200" b="1">
              <a:solidFill>
                <a:srgbClr val="000000"/>
              </a:solidFill>
            </a:endParaRPr>
          </a:p>
        </p:txBody>
      </p:sp>
      <p:sp>
        <p:nvSpPr>
          <p:cNvPr id="109571" name="Rectangle 2">
            <a:extLst>
              <a:ext uri="{FF2B5EF4-FFF2-40B4-BE49-F238E27FC236}">
                <a16:creationId xmlns="" xmlns:a16="http://schemas.microsoft.com/office/drawing/2014/main" id="{B1100364-5753-4615-8655-B21DA12051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7437" cy="3671887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="" xmlns:a16="http://schemas.microsoft.com/office/drawing/2014/main" id="{2B12947A-B480-409F-8178-EEEF439C45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75936"/>
            <a:ext cx="5010150" cy="4564792"/>
          </a:xfrm>
        </p:spPr>
        <p:txBody>
          <a:bodyPr/>
          <a:lstStyle/>
          <a:p>
            <a:pPr algn="just">
              <a:defRPr/>
            </a:pPr>
            <a:endParaRPr lang="ru-RU" dirty="0">
              <a:latin typeface="+mn-lt"/>
            </a:endParaRPr>
          </a:p>
        </p:txBody>
      </p:sp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75C3548C-5DF7-4B23-89FB-45C64A48C64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>
            <a:extLst>
              <a:ext uri="{FF2B5EF4-FFF2-40B4-BE49-F238E27FC236}">
                <a16:creationId xmlns="" xmlns:a16="http://schemas.microsoft.com/office/drawing/2014/main" id="{2222BFE2-24A5-4E8D-8118-6831C08C93C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60800" y="9461426"/>
            <a:ext cx="2922588" cy="44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B81726A3-5A82-43EE-B873-4AE69C46B286}" type="slidenum">
              <a:rPr lang="ru-RU" altLang="ru-RU" sz="1200" b="1">
                <a:solidFill>
                  <a:srgbClr val="000000"/>
                </a:solidFill>
              </a:rPr>
              <a:pPr algn="r" eaLnBrk="1" hangingPunct="1"/>
              <a:t>18</a:t>
            </a:fld>
            <a:endParaRPr lang="ru-RU" altLang="ru-RU" sz="1200" b="1">
              <a:solidFill>
                <a:srgbClr val="000000"/>
              </a:solidFill>
            </a:endParaRPr>
          </a:p>
        </p:txBody>
      </p:sp>
      <p:sp>
        <p:nvSpPr>
          <p:cNvPr id="110595" name="Rectangle 2">
            <a:extLst>
              <a:ext uri="{FF2B5EF4-FFF2-40B4-BE49-F238E27FC236}">
                <a16:creationId xmlns="" xmlns:a16="http://schemas.microsoft.com/office/drawing/2014/main" id="{88C5A75C-1DB6-4C67-B2F6-D6CD1FE71C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7437" cy="3671887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="" xmlns:a16="http://schemas.microsoft.com/office/drawing/2014/main" id="{45A0D356-92F6-482F-BFF4-3217724980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75936"/>
            <a:ext cx="5010150" cy="4564792"/>
          </a:xfrm>
        </p:spPr>
        <p:txBody>
          <a:bodyPr/>
          <a:lstStyle/>
          <a:p>
            <a:pPr algn="just">
              <a:defRPr/>
            </a:pPr>
            <a:endParaRPr lang="ru-RU" dirty="0">
              <a:latin typeface="+mn-lt"/>
            </a:endParaRPr>
          </a:p>
        </p:txBody>
      </p:sp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0DD2D7DB-140E-496E-90EC-68833DCC82C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>
            <a:extLst>
              <a:ext uri="{FF2B5EF4-FFF2-40B4-BE49-F238E27FC236}">
                <a16:creationId xmlns="" xmlns:a16="http://schemas.microsoft.com/office/drawing/2014/main" id="{2121C3C6-905F-4330-BA28-04E520364EA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60800" y="9461426"/>
            <a:ext cx="2922588" cy="44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EBAF22EC-6EA8-4EC2-82AB-F30F0886D7CE}" type="slidenum">
              <a:rPr lang="ru-RU" altLang="ru-RU" sz="1200" b="1">
                <a:solidFill>
                  <a:srgbClr val="000000"/>
                </a:solidFill>
              </a:rPr>
              <a:pPr algn="r" eaLnBrk="1" hangingPunct="1"/>
              <a:t>19</a:t>
            </a:fld>
            <a:endParaRPr lang="ru-RU" altLang="ru-RU" sz="1200" b="1">
              <a:solidFill>
                <a:srgbClr val="000000"/>
              </a:solidFill>
            </a:endParaRPr>
          </a:p>
        </p:txBody>
      </p:sp>
      <p:sp>
        <p:nvSpPr>
          <p:cNvPr id="111619" name="Rectangle 2">
            <a:extLst>
              <a:ext uri="{FF2B5EF4-FFF2-40B4-BE49-F238E27FC236}">
                <a16:creationId xmlns="" xmlns:a16="http://schemas.microsoft.com/office/drawing/2014/main" id="{F1A0E36B-A4B7-49C6-B816-342A0B9319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7437" cy="3671887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="" xmlns:a16="http://schemas.microsoft.com/office/drawing/2014/main" id="{45C82D0E-FD0D-4E1D-ADC2-3B038B3BE9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75936"/>
            <a:ext cx="5010150" cy="4564792"/>
          </a:xfrm>
        </p:spPr>
        <p:txBody>
          <a:bodyPr/>
          <a:lstStyle/>
          <a:p>
            <a:pPr algn="just">
              <a:defRPr/>
            </a:pPr>
            <a:endParaRPr lang="ru-RU" dirty="0">
              <a:latin typeface="+mn-lt"/>
            </a:endParaRPr>
          </a:p>
        </p:txBody>
      </p:sp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E02E4BE4-0C30-4125-9DB7-2E0619014F2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>
            <a:extLst>
              <a:ext uri="{FF2B5EF4-FFF2-40B4-BE49-F238E27FC236}">
                <a16:creationId xmlns="" xmlns:a16="http://schemas.microsoft.com/office/drawing/2014/main" id="{C203229F-74F8-4036-AFC3-26A347F143F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60800" y="9461426"/>
            <a:ext cx="2922588" cy="44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D23241A5-5D91-440B-972D-6D443C89C795}" type="slidenum">
              <a:rPr lang="ru-RU" altLang="ru-RU" sz="1200" b="1">
                <a:solidFill>
                  <a:srgbClr val="000000"/>
                </a:solidFill>
              </a:rPr>
              <a:pPr algn="r" eaLnBrk="1" hangingPunct="1"/>
              <a:t>20</a:t>
            </a:fld>
            <a:endParaRPr lang="ru-RU" altLang="ru-RU" sz="1200" b="1">
              <a:solidFill>
                <a:srgbClr val="000000"/>
              </a:solidFill>
            </a:endParaRPr>
          </a:p>
        </p:txBody>
      </p:sp>
      <p:sp>
        <p:nvSpPr>
          <p:cNvPr id="112643" name="Rectangle 2">
            <a:extLst>
              <a:ext uri="{FF2B5EF4-FFF2-40B4-BE49-F238E27FC236}">
                <a16:creationId xmlns="" xmlns:a16="http://schemas.microsoft.com/office/drawing/2014/main" id="{FC7910AD-43C1-4242-9601-05B6F25833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7437" cy="3671887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="" xmlns:a16="http://schemas.microsoft.com/office/drawing/2014/main" id="{85AF37CB-5AA9-4CBF-98E3-FC653CF7C9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75936"/>
            <a:ext cx="5010150" cy="4564792"/>
          </a:xfrm>
        </p:spPr>
        <p:txBody>
          <a:bodyPr/>
          <a:lstStyle/>
          <a:p>
            <a:pPr algn="just">
              <a:defRPr/>
            </a:pPr>
            <a:endParaRPr lang="ru-RU" dirty="0">
              <a:latin typeface="+mn-lt"/>
            </a:endParaRPr>
          </a:p>
        </p:txBody>
      </p:sp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5695A568-1168-4D10-AC3A-74486B09331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>
            <a:extLst>
              <a:ext uri="{FF2B5EF4-FFF2-40B4-BE49-F238E27FC236}">
                <a16:creationId xmlns="" xmlns:a16="http://schemas.microsoft.com/office/drawing/2014/main" id="{11CD91EF-876E-4298-8D05-BC981B68A9D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60800" y="9461426"/>
            <a:ext cx="2922588" cy="44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372E516C-BB00-4607-A6A8-383689ADD76F}" type="slidenum">
              <a:rPr lang="ru-RU" altLang="ru-RU" sz="1200" b="1">
                <a:solidFill>
                  <a:srgbClr val="000000"/>
                </a:solidFill>
              </a:rPr>
              <a:pPr algn="r" eaLnBrk="1" hangingPunct="1"/>
              <a:t>21</a:t>
            </a:fld>
            <a:endParaRPr lang="ru-RU" altLang="ru-RU" sz="1200" b="1">
              <a:solidFill>
                <a:srgbClr val="000000"/>
              </a:solidFill>
            </a:endParaRPr>
          </a:p>
        </p:txBody>
      </p:sp>
      <p:sp>
        <p:nvSpPr>
          <p:cNvPr id="113667" name="Rectangle 2">
            <a:extLst>
              <a:ext uri="{FF2B5EF4-FFF2-40B4-BE49-F238E27FC236}">
                <a16:creationId xmlns="" xmlns:a16="http://schemas.microsoft.com/office/drawing/2014/main" id="{215B060F-1D5A-4868-94A9-7E44B25879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7437" cy="3671887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="" xmlns:a16="http://schemas.microsoft.com/office/drawing/2014/main" id="{6D82FD81-C6FA-4DFD-A0EA-635854FF7E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75936"/>
            <a:ext cx="5010150" cy="4564792"/>
          </a:xfrm>
        </p:spPr>
        <p:txBody>
          <a:bodyPr/>
          <a:lstStyle/>
          <a:p>
            <a:pPr algn="just">
              <a:defRPr/>
            </a:pPr>
            <a:endParaRPr lang="ru-RU" dirty="0">
              <a:latin typeface="+mn-lt"/>
            </a:endParaRPr>
          </a:p>
        </p:txBody>
      </p:sp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9C42E915-0AFA-4A8C-B08D-362330B3476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>
            <a:extLst>
              <a:ext uri="{FF2B5EF4-FFF2-40B4-BE49-F238E27FC236}">
                <a16:creationId xmlns="" xmlns:a16="http://schemas.microsoft.com/office/drawing/2014/main" id="{3A2C1DD1-07C9-42F5-B476-3D2CB71D495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60800" y="9461426"/>
            <a:ext cx="2922588" cy="44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B148770A-4606-43E3-AA4A-0F24E34CB6ED}" type="slidenum">
              <a:rPr lang="ru-RU" altLang="ru-RU" sz="1200" b="1">
                <a:solidFill>
                  <a:srgbClr val="000000"/>
                </a:solidFill>
              </a:rPr>
              <a:pPr algn="r" eaLnBrk="1" hangingPunct="1"/>
              <a:t>23</a:t>
            </a:fld>
            <a:endParaRPr lang="ru-RU" altLang="ru-RU" sz="1200" b="1">
              <a:solidFill>
                <a:srgbClr val="000000"/>
              </a:solidFill>
            </a:endParaRPr>
          </a:p>
        </p:txBody>
      </p:sp>
      <p:sp>
        <p:nvSpPr>
          <p:cNvPr id="114691" name="Rectangle 2">
            <a:extLst>
              <a:ext uri="{FF2B5EF4-FFF2-40B4-BE49-F238E27FC236}">
                <a16:creationId xmlns="" xmlns:a16="http://schemas.microsoft.com/office/drawing/2014/main" id="{C1D58508-E8AA-4D0A-ADC3-B2C3836C4B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7437" cy="3671887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="" xmlns:a16="http://schemas.microsoft.com/office/drawing/2014/main" id="{D6FCBB50-67E6-4A7A-938B-6D62935AE7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75936"/>
            <a:ext cx="5010150" cy="4564792"/>
          </a:xfrm>
        </p:spPr>
        <p:txBody>
          <a:bodyPr/>
          <a:lstStyle/>
          <a:p>
            <a:pPr algn="just">
              <a:defRPr/>
            </a:pPr>
            <a:endParaRPr lang="ru-RU" dirty="0">
              <a:latin typeface="+mn-lt"/>
            </a:endParaRPr>
          </a:p>
        </p:txBody>
      </p:sp>
      <p:sp>
        <p:nvSpPr>
          <p:cNvPr id="83973" name="Верхний колонтитул 1">
            <a:extLst>
              <a:ext uri="{FF2B5EF4-FFF2-40B4-BE49-F238E27FC236}">
                <a16:creationId xmlns="" xmlns:a16="http://schemas.microsoft.com/office/drawing/2014/main" id="{7B4148A2-0D9A-4DDF-9A67-F4AD7AAE7EA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="" xmlns:a16="http://schemas.microsoft.com/office/drawing/2014/main" id="{2DDECB65-F45F-464B-8F02-6363896DAB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>
            <a:extLst>
              <a:ext uri="{FF2B5EF4-FFF2-40B4-BE49-F238E27FC236}">
                <a16:creationId xmlns="" xmlns:a16="http://schemas.microsoft.com/office/drawing/2014/main" id="{3644EF29-B169-4575-ADD1-7F47498C0B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900">
                <a:latin typeface="Arial" panose="020B0604020202020204" pitchFamily="34" charset="0"/>
              </a:rPr>
              <a:t>	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="" xmlns:a16="http://schemas.microsoft.com/office/drawing/2014/main" id="{C8627E3F-4A54-4669-9AEE-B01F089478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>
            <a:extLst>
              <a:ext uri="{FF2B5EF4-FFF2-40B4-BE49-F238E27FC236}">
                <a16:creationId xmlns="" xmlns:a16="http://schemas.microsoft.com/office/drawing/2014/main" id="{D12F2843-8EAD-444E-9086-6977F9C5F2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900">
                <a:latin typeface="Arial" panose="020B0604020202020204" pitchFamily="34" charset="0"/>
              </a:rPr>
              <a:t>	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="" xmlns:a16="http://schemas.microsoft.com/office/drawing/2014/main" id="{A14694AF-2651-4221-99AE-6AF0ED2625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>
            <a:extLst>
              <a:ext uri="{FF2B5EF4-FFF2-40B4-BE49-F238E27FC236}">
                <a16:creationId xmlns="" xmlns:a16="http://schemas.microsoft.com/office/drawing/2014/main" id="{72DD38F1-E415-4FB9-B6F8-6CA3711850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87044" name="Верхний колонтитул 1">
            <a:extLst>
              <a:ext uri="{FF2B5EF4-FFF2-40B4-BE49-F238E27FC236}">
                <a16:creationId xmlns="" xmlns:a16="http://schemas.microsoft.com/office/drawing/2014/main" id="{C2B831FA-2F2E-422A-8A83-9037316F2AE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Образ слайда 1">
            <a:extLst>
              <a:ext uri="{FF2B5EF4-FFF2-40B4-BE49-F238E27FC236}">
                <a16:creationId xmlns="" xmlns:a16="http://schemas.microsoft.com/office/drawing/2014/main" id="{0A4FCB81-19A3-4B20-98C8-EED4CF3A88D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Заметки 2">
            <a:extLst>
              <a:ext uri="{FF2B5EF4-FFF2-40B4-BE49-F238E27FC236}">
                <a16:creationId xmlns="" xmlns:a16="http://schemas.microsoft.com/office/drawing/2014/main" id="{875CDA96-22DD-42E4-8E85-8C7DED205D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="" xmlns:a16="http://schemas.microsoft.com/office/drawing/2014/main" id="{30F3DC75-E505-4EFB-AB1B-6A3C38167F7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>
            <a:extLst>
              <a:ext uri="{FF2B5EF4-FFF2-40B4-BE49-F238E27FC236}">
                <a16:creationId xmlns="" xmlns:a16="http://schemas.microsoft.com/office/drawing/2014/main" id="{3831B2C4-8A5B-4184-9D35-5CCEFA5CD12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60800" y="9461426"/>
            <a:ext cx="2922588" cy="44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9271B513-E033-4E12-BFE6-EB48AFD330F8}" type="slidenum">
              <a:rPr lang="ru-RU" altLang="ru-RU" sz="1200" b="1">
                <a:solidFill>
                  <a:srgbClr val="000000"/>
                </a:solidFill>
              </a:rPr>
              <a:pPr algn="r" eaLnBrk="1" hangingPunct="1"/>
              <a:t>37</a:t>
            </a:fld>
            <a:endParaRPr lang="ru-RU" altLang="ru-RU" sz="1200" b="1">
              <a:solidFill>
                <a:srgbClr val="000000"/>
              </a:solidFill>
            </a:endParaRPr>
          </a:p>
        </p:txBody>
      </p:sp>
      <p:sp>
        <p:nvSpPr>
          <p:cNvPr id="117763" name="Rectangle 2">
            <a:extLst>
              <a:ext uri="{FF2B5EF4-FFF2-40B4-BE49-F238E27FC236}">
                <a16:creationId xmlns="" xmlns:a16="http://schemas.microsoft.com/office/drawing/2014/main" id="{90F75619-85EA-4635-B6C3-036BFB2732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7437" cy="3671887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="" xmlns:a16="http://schemas.microsoft.com/office/drawing/2014/main" id="{6181192A-9FE1-4CBF-AEFC-4240E54B27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75936"/>
            <a:ext cx="5010150" cy="4564792"/>
          </a:xfrm>
        </p:spPr>
        <p:txBody>
          <a:bodyPr/>
          <a:lstStyle/>
          <a:p>
            <a:pPr algn="just">
              <a:defRPr/>
            </a:pPr>
            <a:endParaRPr lang="ru-RU" dirty="0">
              <a:latin typeface="+mn-lt"/>
            </a:endParaRPr>
          </a:p>
        </p:txBody>
      </p:sp>
      <p:sp>
        <p:nvSpPr>
          <p:cNvPr id="88069" name="Верхний колонтитул 1">
            <a:extLst>
              <a:ext uri="{FF2B5EF4-FFF2-40B4-BE49-F238E27FC236}">
                <a16:creationId xmlns="" xmlns:a16="http://schemas.microsoft.com/office/drawing/2014/main" id="{55F9DB73-1BF4-4EEE-A634-A711218201E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Образ слайда 1">
            <a:extLst>
              <a:ext uri="{FF2B5EF4-FFF2-40B4-BE49-F238E27FC236}">
                <a16:creationId xmlns="" xmlns:a16="http://schemas.microsoft.com/office/drawing/2014/main" id="{B1084632-F615-4248-8873-995383F683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Заметки 2">
            <a:extLst>
              <a:ext uri="{FF2B5EF4-FFF2-40B4-BE49-F238E27FC236}">
                <a16:creationId xmlns="" xmlns:a16="http://schemas.microsoft.com/office/drawing/2014/main" id="{F8348443-4911-48D1-8DDB-7B0AF96871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="" xmlns:a16="http://schemas.microsoft.com/office/drawing/2014/main" id="{8E7F67F0-68D6-4083-AA93-599CBB25742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Образ слайда 1">
            <a:extLst>
              <a:ext uri="{FF2B5EF4-FFF2-40B4-BE49-F238E27FC236}">
                <a16:creationId xmlns="" xmlns:a16="http://schemas.microsoft.com/office/drawing/2014/main" id="{4A9141C8-04E6-4636-BB7C-C4238758356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Заметки 2">
            <a:extLst>
              <a:ext uri="{FF2B5EF4-FFF2-40B4-BE49-F238E27FC236}">
                <a16:creationId xmlns="" xmlns:a16="http://schemas.microsoft.com/office/drawing/2014/main" id="{283ED88F-278B-405D-968C-A9086D8B3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="" xmlns:a16="http://schemas.microsoft.com/office/drawing/2014/main" id="{390E8F11-832C-4327-86DF-8B8E3DBDCE8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Образ слайда 1">
            <a:extLst>
              <a:ext uri="{FF2B5EF4-FFF2-40B4-BE49-F238E27FC236}">
                <a16:creationId xmlns="" xmlns:a16="http://schemas.microsoft.com/office/drawing/2014/main" id="{1CD94DF4-C846-4981-AD60-4564F014ACD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Заметки 2">
            <a:extLst>
              <a:ext uri="{FF2B5EF4-FFF2-40B4-BE49-F238E27FC236}">
                <a16:creationId xmlns="" xmlns:a16="http://schemas.microsoft.com/office/drawing/2014/main" id="{512E889A-25D3-4F14-9D63-E701DE7885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="" xmlns:a16="http://schemas.microsoft.com/office/drawing/2014/main" id="{CFA99392-BE3E-419B-A0EC-3FF0A838360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Образ слайда 1">
            <a:extLst>
              <a:ext uri="{FF2B5EF4-FFF2-40B4-BE49-F238E27FC236}">
                <a16:creationId xmlns="" xmlns:a16="http://schemas.microsoft.com/office/drawing/2014/main" id="{5B472D30-C34C-4245-A911-C794B12E01A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Заметки 2">
            <a:extLst>
              <a:ext uri="{FF2B5EF4-FFF2-40B4-BE49-F238E27FC236}">
                <a16:creationId xmlns="" xmlns:a16="http://schemas.microsoft.com/office/drawing/2014/main" id="{ED451B8F-7797-4074-BBD4-05D5B82FB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="" xmlns:a16="http://schemas.microsoft.com/office/drawing/2014/main" id="{95BE5C2D-3599-49E0-8C73-79CA2B42628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Образ слайда 1">
            <a:extLst>
              <a:ext uri="{FF2B5EF4-FFF2-40B4-BE49-F238E27FC236}">
                <a16:creationId xmlns="" xmlns:a16="http://schemas.microsoft.com/office/drawing/2014/main" id="{32A49A4B-8042-4F7B-8D29-D148EF277E0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Заметки 2">
            <a:extLst>
              <a:ext uri="{FF2B5EF4-FFF2-40B4-BE49-F238E27FC236}">
                <a16:creationId xmlns="" xmlns:a16="http://schemas.microsoft.com/office/drawing/2014/main" id="{538595EC-8576-44DC-97F2-D814A4C6E3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="" xmlns:a16="http://schemas.microsoft.com/office/drawing/2014/main" id="{24D944EE-6B47-4997-84FB-AB0DC8B70DB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90116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9216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="" xmlns:a16="http://schemas.microsoft.com/office/drawing/2014/main" id="{689EBE8C-7F66-48F0-A512-3E63E6998A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>
            <a:extLst>
              <a:ext uri="{FF2B5EF4-FFF2-40B4-BE49-F238E27FC236}">
                <a16:creationId xmlns="" xmlns:a16="http://schemas.microsoft.com/office/drawing/2014/main" id="{478A8F4B-D684-491F-A4DA-C0837A6C60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900">
                <a:latin typeface="Arial" panose="020B0604020202020204" pitchFamily="34" charset="0"/>
              </a:rPr>
              <a:t>	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3102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Образ слайда 1">
            <a:extLst>
              <a:ext uri="{FF2B5EF4-FFF2-40B4-BE49-F238E27FC236}">
                <a16:creationId xmlns="" xmlns:a16="http://schemas.microsoft.com/office/drawing/2014/main" id="{EF4B4CD9-8A78-42AE-8CD0-550B2B225BA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Заметки 2">
            <a:extLst>
              <a:ext uri="{FF2B5EF4-FFF2-40B4-BE49-F238E27FC236}">
                <a16:creationId xmlns="" xmlns:a16="http://schemas.microsoft.com/office/drawing/2014/main" id="{5BE94613-907C-4D9D-B07A-39678E497C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="" xmlns:a16="http://schemas.microsoft.com/office/drawing/2014/main" id="{3434B82F-98B8-4619-B4A9-BEDD598DE73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Образ слайда 1">
            <a:extLst>
              <a:ext uri="{FF2B5EF4-FFF2-40B4-BE49-F238E27FC236}">
                <a16:creationId xmlns="" xmlns:a16="http://schemas.microsoft.com/office/drawing/2014/main" id="{0FC4D117-1DD2-46D6-84D6-CC4C979197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Заметки 2">
            <a:extLst>
              <a:ext uri="{FF2B5EF4-FFF2-40B4-BE49-F238E27FC236}">
                <a16:creationId xmlns="" xmlns:a16="http://schemas.microsoft.com/office/drawing/2014/main" id="{2344CB9D-8C28-47FF-A814-C23DDE96C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="" xmlns:a16="http://schemas.microsoft.com/office/drawing/2014/main" id="{26D500BD-A077-4F12-9971-E3B9E19A097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Образ слайда 1">
            <a:extLst>
              <a:ext uri="{FF2B5EF4-FFF2-40B4-BE49-F238E27FC236}">
                <a16:creationId xmlns="" xmlns:a16="http://schemas.microsoft.com/office/drawing/2014/main" id="{05B33813-B892-4EC3-B8E4-1F3E2EC48F3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Заметки 2">
            <a:extLst>
              <a:ext uri="{FF2B5EF4-FFF2-40B4-BE49-F238E27FC236}">
                <a16:creationId xmlns="" xmlns:a16="http://schemas.microsoft.com/office/drawing/2014/main" id="{7C18ECC0-2A90-4C1A-ACDF-A1169B1EAF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25956" name="Номер слайда 3">
            <a:extLst>
              <a:ext uri="{FF2B5EF4-FFF2-40B4-BE49-F238E27FC236}">
                <a16:creationId xmlns="" xmlns:a16="http://schemas.microsoft.com/office/drawing/2014/main" id="{5A64B652-664E-477D-BD4D-2FF63A75E1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1CC12848-7F60-4196-B9EC-9609734FA34E}" type="slidenum">
              <a:rPr lang="ru-RU" altLang="ru-RU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64</a:t>
            </a:fld>
            <a:endParaRPr lang="ru-RU" altLang="ru-RU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Образ слайда 1">
            <a:extLst>
              <a:ext uri="{FF2B5EF4-FFF2-40B4-BE49-F238E27FC236}">
                <a16:creationId xmlns="" xmlns:a16="http://schemas.microsoft.com/office/drawing/2014/main" id="{875A4C0D-7743-4A0E-A695-B4AF86C93B4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Заметки 2">
            <a:extLst>
              <a:ext uri="{FF2B5EF4-FFF2-40B4-BE49-F238E27FC236}">
                <a16:creationId xmlns="" xmlns:a16="http://schemas.microsoft.com/office/drawing/2014/main" id="{57F16853-F5E8-4F0A-BF43-082E65BD6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4" name="Верхний колонтитул 3">
            <a:extLst>
              <a:ext uri="{FF2B5EF4-FFF2-40B4-BE49-F238E27FC236}">
                <a16:creationId xmlns="" xmlns:a16="http://schemas.microsoft.com/office/drawing/2014/main" id="{D3C7FE80-170C-4519-B4DE-8A04C35A22D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2997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Образ слайда 1">
            <a:extLst>
              <a:ext uri="{FF2B5EF4-FFF2-40B4-BE49-F238E27FC236}">
                <a16:creationId xmlns="" xmlns:a16="http://schemas.microsoft.com/office/drawing/2014/main" id="{E5447516-C4D2-46DD-B7E7-90865FEC34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Заметки 2">
            <a:extLst>
              <a:ext uri="{FF2B5EF4-FFF2-40B4-BE49-F238E27FC236}">
                <a16:creationId xmlns="" xmlns:a16="http://schemas.microsoft.com/office/drawing/2014/main" id="{1880085F-5E18-4FFD-9E53-21D9BB1CFF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4" name="Верхний колонтитул 3">
            <a:extLst>
              <a:ext uri="{FF2B5EF4-FFF2-40B4-BE49-F238E27FC236}">
                <a16:creationId xmlns="" xmlns:a16="http://schemas.microsoft.com/office/drawing/2014/main" id="{09A58E29-E27D-4E1A-A955-B977C5AE430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Образ слайда 1">
            <a:extLst>
              <a:ext uri="{FF2B5EF4-FFF2-40B4-BE49-F238E27FC236}">
                <a16:creationId xmlns="" xmlns:a16="http://schemas.microsoft.com/office/drawing/2014/main" id="{5DD3A536-B1B4-4D85-923D-BF8C309D26C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Заметки 2">
            <a:extLst>
              <a:ext uri="{FF2B5EF4-FFF2-40B4-BE49-F238E27FC236}">
                <a16:creationId xmlns="" xmlns:a16="http://schemas.microsoft.com/office/drawing/2014/main" id="{BC687D0F-D788-4F5E-9D4A-CF34E007F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4" name="Верхний колонтитул 3">
            <a:extLst>
              <a:ext uri="{FF2B5EF4-FFF2-40B4-BE49-F238E27FC236}">
                <a16:creationId xmlns="" xmlns:a16="http://schemas.microsoft.com/office/drawing/2014/main" id="{D575ED9F-82A7-4DA5-8661-99FE0F158C5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>
            <a:extLst>
              <a:ext uri="{FF2B5EF4-FFF2-40B4-BE49-F238E27FC236}">
                <a16:creationId xmlns="" xmlns:a16="http://schemas.microsoft.com/office/drawing/2014/main" id="{5CF2008E-0BCC-4E63-8ECA-7406D944A2C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Заметки 2">
            <a:extLst>
              <a:ext uri="{FF2B5EF4-FFF2-40B4-BE49-F238E27FC236}">
                <a16:creationId xmlns="" xmlns:a16="http://schemas.microsoft.com/office/drawing/2014/main" id="{05760131-8DB9-430F-A27B-D8FA95E4B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4" name="Верхний колонтитул 3">
            <a:extLst>
              <a:ext uri="{FF2B5EF4-FFF2-40B4-BE49-F238E27FC236}">
                <a16:creationId xmlns="" xmlns:a16="http://schemas.microsoft.com/office/drawing/2014/main" id="{160D84FF-04A6-4619-AFD3-7F3D92D85C3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Образ слайда 1">
            <a:extLst>
              <a:ext uri="{FF2B5EF4-FFF2-40B4-BE49-F238E27FC236}">
                <a16:creationId xmlns="" xmlns:a16="http://schemas.microsoft.com/office/drawing/2014/main" id="{6FE23185-F857-4228-9958-9F26DD15207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2099" name="Заметки 2">
            <a:extLst>
              <a:ext uri="{FF2B5EF4-FFF2-40B4-BE49-F238E27FC236}">
                <a16:creationId xmlns="" xmlns:a16="http://schemas.microsoft.com/office/drawing/2014/main" id="{7A7DD560-9118-4549-92FA-EC5248EAF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4" name="Верхний колонтитул 3">
            <a:extLst>
              <a:ext uri="{FF2B5EF4-FFF2-40B4-BE49-F238E27FC236}">
                <a16:creationId xmlns="" xmlns:a16="http://schemas.microsoft.com/office/drawing/2014/main" id="{B3A2974F-CA22-4520-ACCF-0277431E3A1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900"/>
              <a:t>	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Образ слайда 1">
            <a:extLst>
              <a:ext uri="{FF2B5EF4-FFF2-40B4-BE49-F238E27FC236}">
                <a16:creationId xmlns="" xmlns:a16="http://schemas.microsoft.com/office/drawing/2014/main" id="{B7846A1F-9497-4421-8D44-2BE3EF8F2C6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Заметки 2">
            <a:extLst>
              <a:ext uri="{FF2B5EF4-FFF2-40B4-BE49-F238E27FC236}">
                <a16:creationId xmlns="" xmlns:a16="http://schemas.microsoft.com/office/drawing/2014/main" id="{785271DC-E4DB-4915-A529-7E94664E1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4" name="Верхний колонтитул 3">
            <a:extLst>
              <a:ext uri="{FF2B5EF4-FFF2-40B4-BE49-F238E27FC236}">
                <a16:creationId xmlns="" xmlns:a16="http://schemas.microsoft.com/office/drawing/2014/main" id="{1A4CB657-9BE2-44B5-BCB1-67621409446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>
            <a:extLst>
              <a:ext uri="{FF2B5EF4-FFF2-40B4-BE49-F238E27FC236}">
                <a16:creationId xmlns="" xmlns:a16="http://schemas.microsoft.com/office/drawing/2014/main" id="{AEFEE274-1F53-4DB3-A054-C4E00FF0AB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60800" y="9461426"/>
            <a:ext cx="2922588" cy="44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AB14C673-9BA4-43F5-A37F-84CA9AB1D105}" type="slidenum">
              <a:rPr lang="ru-RU" altLang="ru-RU" sz="1200" b="1">
                <a:solidFill>
                  <a:srgbClr val="000000"/>
                </a:solidFill>
              </a:rPr>
              <a:pPr algn="r" eaLnBrk="1" hangingPunct="1"/>
              <a:t>82</a:t>
            </a:fld>
            <a:endParaRPr lang="ru-RU" altLang="ru-RU" sz="1200" b="1">
              <a:solidFill>
                <a:srgbClr val="000000"/>
              </a:solidFill>
            </a:endParaRPr>
          </a:p>
        </p:txBody>
      </p:sp>
      <p:sp>
        <p:nvSpPr>
          <p:cNvPr id="134147" name="Rectangle 2">
            <a:extLst>
              <a:ext uri="{FF2B5EF4-FFF2-40B4-BE49-F238E27FC236}">
                <a16:creationId xmlns="" xmlns:a16="http://schemas.microsoft.com/office/drawing/2014/main" id="{02C9972C-D6D2-4E3F-BDE9-5C3BA937DF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7437" cy="3671887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="" xmlns:a16="http://schemas.microsoft.com/office/drawing/2014/main" id="{98BAACDD-3EE4-48CD-B4E4-BB941A44D8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75936"/>
            <a:ext cx="5010150" cy="4564792"/>
          </a:xfrm>
        </p:spPr>
        <p:txBody>
          <a:bodyPr/>
          <a:lstStyle/>
          <a:p>
            <a:pPr algn="just">
              <a:defRPr/>
            </a:pPr>
            <a:endParaRPr lang="ru-RU" dirty="0">
              <a:latin typeface="+mn-lt"/>
            </a:endParaRPr>
          </a:p>
        </p:txBody>
      </p:sp>
      <p:sp>
        <p:nvSpPr>
          <p:cNvPr id="95237" name="Верхний колонтитул 1">
            <a:extLst>
              <a:ext uri="{FF2B5EF4-FFF2-40B4-BE49-F238E27FC236}">
                <a16:creationId xmlns="" xmlns:a16="http://schemas.microsoft.com/office/drawing/2014/main" id="{D02FB2D1-1CFF-432F-BF95-EEAACC5506B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18111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92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>
            <a:extLst>
              <a:ext uri="{FF2B5EF4-FFF2-40B4-BE49-F238E27FC236}">
                <a16:creationId xmlns="" xmlns:a16="http://schemas.microsoft.com/office/drawing/2014/main" id="{2C4CF628-0536-42DE-85ED-298FECFCC4F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60800" y="9461426"/>
            <a:ext cx="2922588" cy="44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7FF23440-5A8F-4010-92B6-87CA8906167B}" type="slidenum">
              <a:rPr lang="ru-RU" altLang="ru-RU" sz="1200" b="1">
                <a:solidFill>
                  <a:srgbClr val="000000"/>
                </a:solidFill>
              </a:rPr>
              <a:pPr algn="r" eaLnBrk="1" hangingPunct="1"/>
              <a:t>6</a:t>
            </a:fld>
            <a:endParaRPr lang="ru-RU" altLang="ru-RU" sz="1200" b="1">
              <a:solidFill>
                <a:srgbClr val="000000"/>
              </a:solidFill>
            </a:endParaRPr>
          </a:p>
        </p:txBody>
      </p:sp>
      <p:sp>
        <p:nvSpPr>
          <p:cNvPr id="105475" name="Rectangle 2">
            <a:extLst>
              <a:ext uri="{FF2B5EF4-FFF2-40B4-BE49-F238E27FC236}">
                <a16:creationId xmlns="" xmlns:a16="http://schemas.microsoft.com/office/drawing/2014/main" id="{6895F817-D57F-44FE-877D-9D259D6CD5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7437" cy="3671887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="" xmlns:a16="http://schemas.microsoft.com/office/drawing/2014/main" id="{8387393E-0FF0-490A-A922-11B170870A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75936"/>
            <a:ext cx="5010150" cy="4564792"/>
          </a:xfrm>
        </p:spPr>
        <p:txBody>
          <a:bodyPr/>
          <a:lstStyle/>
          <a:p>
            <a:pPr algn="just">
              <a:defRPr/>
            </a:pPr>
            <a:endParaRPr lang="ru-RU" dirty="0">
              <a:latin typeface="+mn-lt"/>
            </a:endParaRPr>
          </a:p>
        </p:txBody>
      </p:sp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91895FB2-5698-49DD-95BB-81521DEBADE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="" xmlns:a16="http://schemas.microsoft.com/office/drawing/2014/main" id="{A2ABAF58-3821-4D42-AF87-A01CC60B9D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="" xmlns:a16="http://schemas.microsoft.com/office/drawing/2014/main" id="{2DFDE4E4-2A2C-4AB6-8B27-AD02E84617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1FDE83AF-280A-4E53-9E69-63874D7B6DF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Образ слайда 1">
            <a:extLst>
              <a:ext uri="{FF2B5EF4-FFF2-40B4-BE49-F238E27FC236}">
                <a16:creationId xmlns="" xmlns:a16="http://schemas.microsoft.com/office/drawing/2014/main" id="{F53C6FC7-2B35-4D18-9212-BD2147B6D6A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E7FED436-2283-4AC5-9BB6-1CEFB2D97F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ru-RU" dirty="0">
              <a:latin typeface="+mn-lt"/>
            </a:endParaRPr>
          </a:p>
        </p:txBody>
      </p:sp>
      <p:sp>
        <p:nvSpPr>
          <p:cNvPr id="5" name="Верхний колонтитул 4">
            <a:extLst>
              <a:ext uri="{FF2B5EF4-FFF2-40B4-BE49-F238E27FC236}">
                <a16:creationId xmlns="" xmlns:a16="http://schemas.microsoft.com/office/drawing/2014/main" id="{63D6BA18-7CE4-4D19-8B79-A1AFF5AB3F9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6">
            <a:extLst>
              <a:ext uri="{FF2B5EF4-FFF2-40B4-BE49-F238E27FC236}">
                <a16:creationId xmlns="" xmlns:a16="http://schemas.microsoft.com/office/drawing/2014/main" id="{7CA46026-8024-497D-8C5A-641AE5881E4A}"/>
              </a:ext>
            </a:extLst>
          </p:cNvPr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 dirty="0">
              <a:latin typeface="+mn-lt"/>
              <a:cs typeface="+mn-cs"/>
            </a:endParaRPr>
          </a:p>
        </p:txBody>
      </p:sp>
      <p:sp>
        <p:nvSpPr>
          <p:cNvPr id="6" name="Полилиния 7">
            <a:extLst>
              <a:ext uri="{FF2B5EF4-FFF2-40B4-BE49-F238E27FC236}">
                <a16:creationId xmlns="" xmlns:a16="http://schemas.microsoft.com/office/drawing/2014/main" id="{5E33F240-8FB4-4A97-BD8A-6E70460F52B2}"/>
              </a:ext>
            </a:extLst>
          </p:cNvPr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 dirty="0">
              <a:latin typeface="+mn-lt"/>
              <a:cs typeface="+mn-cs"/>
            </a:endParaRPr>
          </a:p>
        </p:txBody>
      </p:sp>
      <p:grpSp>
        <p:nvGrpSpPr>
          <p:cNvPr id="7" name="Группа 1">
            <a:extLst>
              <a:ext uri="{FF2B5EF4-FFF2-40B4-BE49-F238E27FC236}">
                <a16:creationId xmlns="" xmlns:a16="http://schemas.microsoft.com/office/drawing/2014/main" id="{3E2CF50E-92A6-42F6-BF9F-ED9FB4C87001}"/>
              </a:ext>
            </a:extLst>
          </p:cNvPr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8" name="Полилиния 9">
              <a:extLst>
                <a:ext uri="{FF2B5EF4-FFF2-40B4-BE49-F238E27FC236}">
                  <a16:creationId xmlns="" xmlns:a16="http://schemas.microsoft.com/office/drawing/2014/main" id="{900799CE-965A-43EE-8D7E-3F12314339D9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 sz="1800" dirty="0">
                <a:latin typeface="Arial" charset="0"/>
                <a:cs typeface="+mn-cs"/>
              </a:endParaRPr>
            </a:p>
          </p:txBody>
        </p:sp>
        <p:sp>
          <p:nvSpPr>
            <p:cNvPr id="9" name="Полилиния 10">
              <a:extLst>
                <a:ext uri="{FF2B5EF4-FFF2-40B4-BE49-F238E27FC236}">
                  <a16:creationId xmlns="" xmlns:a16="http://schemas.microsoft.com/office/drawing/2014/main" id="{3E233731-5F93-4452-B6B0-C4ADB5F2790F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 sz="1800" dirty="0">
                <a:latin typeface="Arial" charset="0"/>
                <a:cs typeface="+mn-cs"/>
              </a:endParaRPr>
            </a:p>
          </p:txBody>
        </p:sp>
      </p:grpSp>
      <p:sp>
        <p:nvSpPr>
          <p:cNvPr id="10" name="Прямоугольник с одним вырезанным скругленным углом 11">
            <a:extLst>
              <a:ext uri="{FF2B5EF4-FFF2-40B4-BE49-F238E27FC236}">
                <a16:creationId xmlns="" xmlns:a16="http://schemas.microsoft.com/office/drawing/2014/main" id="{E58A10AB-288E-486A-B4AC-0944AFF9A35B}"/>
              </a:ext>
            </a:extLst>
          </p:cNvPr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dirty="0"/>
          </a:p>
        </p:txBody>
      </p:sp>
      <p:sp>
        <p:nvSpPr>
          <p:cNvPr id="11" name="Прямоугольный треугольник 10">
            <a:extLst>
              <a:ext uri="{FF2B5EF4-FFF2-40B4-BE49-F238E27FC236}">
                <a16:creationId xmlns="" xmlns:a16="http://schemas.microsoft.com/office/drawing/2014/main" id="{D51EDB48-87C2-45DD-B8ED-19BEE9963769}"/>
              </a:ext>
            </a:extLst>
          </p:cNvPr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dirty="0"/>
          </a:p>
        </p:txBody>
      </p:sp>
      <p:sp>
        <p:nvSpPr>
          <p:cNvPr id="12" name="Полилиния 13">
            <a:extLst>
              <a:ext uri="{FF2B5EF4-FFF2-40B4-BE49-F238E27FC236}">
                <a16:creationId xmlns="" xmlns:a16="http://schemas.microsoft.com/office/drawing/2014/main" id="{5B872AA2-D849-41E8-BBBD-657C58E57CE1}"/>
              </a:ext>
            </a:extLst>
          </p:cNvPr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 dirty="0">
              <a:latin typeface="+mn-lt"/>
              <a:cs typeface="+mn-cs"/>
            </a:endParaRPr>
          </a:p>
        </p:txBody>
      </p:sp>
      <p:sp>
        <p:nvSpPr>
          <p:cNvPr id="13" name="Полилиния 14">
            <a:extLst>
              <a:ext uri="{FF2B5EF4-FFF2-40B4-BE49-F238E27FC236}">
                <a16:creationId xmlns="" xmlns:a16="http://schemas.microsoft.com/office/drawing/2014/main" id="{027900DD-5033-4125-8A0C-47F3F4E89686}"/>
              </a:ext>
            </a:extLst>
          </p:cNvPr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 dirty="0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14" name="Дата 4">
            <a:extLst>
              <a:ext uri="{FF2B5EF4-FFF2-40B4-BE49-F238E27FC236}">
                <a16:creationId xmlns="" xmlns:a16="http://schemas.microsoft.com/office/drawing/2014/main" id="{6F7F5A1E-29DB-4B81-AD05-69F935262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6A123-221B-4149-8C6C-DE01CA3144AF}" type="datetime1">
              <a:rPr lang="ru-RU"/>
              <a:pPr>
                <a:defRPr/>
              </a:pPr>
              <a:t>13.01.2022</a:t>
            </a:fld>
            <a:endParaRPr lang="ru-RU" dirty="0"/>
          </a:p>
        </p:txBody>
      </p:sp>
      <p:sp>
        <p:nvSpPr>
          <p:cNvPr id="15" name="Нижний колонтитул 5">
            <a:extLst>
              <a:ext uri="{FF2B5EF4-FFF2-40B4-BE49-F238E27FC236}">
                <a16:creationId xmlns="" xmlns:a16="http://schemas.microsoft.com/office/drawing/2014/main" id="{60C203C3-A6F8-428C-8B65-04F8E0334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Номер слайда 6">
            <a:extLst>
              <a:ext uri="{FF2B5EF4-FFF2-40B4-BE49-F238E27FC236}">
                <a16:creationId xmlns="" xmlns:a16="http://schemas.microsoft.com/office/drawing/2014/main" id="{81B3C61B-6FA5-4F35-A5F4-1998E54D0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47A00B-6CC2-42D3-B505-4ED39FB3DF5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69665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13">
            <a:extLst>
              <a:ext uri="{FF2B5EF4-FFF2-40B4-BE49-F238E27FC236}">
                <a16:creationId xmlns="" xmlns:a16="http://schemas.microsoft.com/office/drawing/2014/main" id="{9A31D9EA-0FB0-40C1-98CB-D8CA04549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692B7-11A9-4F6B-AAC1-225E5D10C019}" type="datetime1">
              <a:rPr lang="ru-RU"/>
              <a:pPr>
                <a:defRPr/>
              </a:pPr>
              <a:t>13.01.2022</a:t>
            </a:fld>
            <a:endParaRPr lang="ru-RU" dirty="0"/>
          </a:p>
        </p:txBody>
      </p:sp>
      <p:sp>
        <p:nvSpPr>
          <p:cNvPr id="6" name="Нижний колонтитул 2">
            <a:extLst>
              <a:ext uri="{FF2B5EF4-FFF2-40B4-BE49-F238E27FC236}">
                <a16:creationId xmlns="" xmlns:a16="http://schemas.microsoft.com/office/drawing/2014/main" id="{8D3CCEA6-595B-49E5-8182-C20760E98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>
            <a:extLst>
              <a:ext uri="{FF2B5EF4-FFF2-40B4-BE49-F238E27FC236}">
                <a16:creationId xmlns="" xmlns:a16="http://schemas.microsoft.com/office/drawing/2014/main" id="{ED4ECC92-7D19-47FA-92D7-DEDDE4496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FED9A9-05B1-4B35-9F07-DE67986013A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08152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>
            <a:extLst>
              <a:ext uri="{FF2B5EF4-FFF2-40B4-BE49-F238E27FC236}">
                <a16:creationId xmlns="" xmlns:a16="http://schemas.microsoft.com/office/drawing/2014/main" id="{CDC44FC4-9804-401F-85AF-FF1C87DCA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8D86A-B51F-4F77-B2D6-484DE30355F8}" type="datetime1">
              <a:rPr lang="ru-RU"/>
              <a:pPr>
                <a:defRPr/>
              </a:pPr>
              <a:t>13.01.2022</a:t>
            </a:fld>
            <a:endParaRPr lang="ru-RU" dirty="0"/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="" xmlns:a16="http://schemas.microsoft.com/office/drawing/2014/main" id="{1CF9BFB4-9CD0-4162-A612-28D9FF05E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>
            <a:extLst>
              <a:ext uri="{FF2B5EF4-FFF2-40B4-BE49-F238E27FC236}">
                <a16:creationId xmlns="" xmlns:a16="http://schemas.microsoft.com/office/drawing/2014/main" id="{E914150E-34FD-4367-B6A7-5A5A06F3A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50F247-9139-4D6E-A426-4FF5EBD7C65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483566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>
            <a:extLst>
              <a:ext uri="{FF2B5EF4-FFF2-40B4-BE49-F238E27FC236}">
                <a16:creationId xmlns="" xmlns:a16="http://schemas.microsoft.com/office/drawing/2014/main" id="{DD70FE73-7E0B-4CE3-A6CB-F21FB65C7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F05E8-1A20-4C2E-80A1-197224B4D84E}" type="datetime1">
              <a:rPr lang="ru-RU"/>
              <a:pPr>
                <a:defRPr/>
              </a:pPr>
              <a:t>13.01.2022</a:t>
            </a:fld>
            <a:endParaRPr lang="ru-RU" dirty="0"/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="" xmlns:a16="http://schemas.microsoft.com/office/drawing/2014/main" id="{6FF8689E-715C-4957-B474-6B9F417F0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>
            <a:extLst>
              <a:ext uri="{FF2B5EF4-FFF2-40B4-BE49-F238E27FC236}">
                <a16:creationId xmlns="" xmlns:a16="http://schemas.microsoft.com/office/drawing/2014/main" id="{B652BF71-E5E8-44AB-A7FC-7C386124A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8BE729-B513-41D6-A25E-CE529A4E5CB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03724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3886200"/>
          </a:xfrm>
        </p:spPr>
        <p:txBody>
          <a:bodyPr>
            <a:normAutofit/>
          </a:bodyPr>
          <a:lstStyle/>
          <a:p>
            <a:pPr lvl="0"/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5436D729-9197-40DC-84BB-3EE2299227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341C7113-E630-43D9-A034-4C82723496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EEA36B56-AAC2-4ED7-BBB7-DD309C83F539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Дата 5">
            <a:extLst>
              <a:ext uri="{FF2B5EF4-FFF2-40B4-BE49-F238E27FC236}">
                <a16:creationId xmlns="" xmlns:a16="http://schemas.microsoft.com/office/drawing/2014/main" id="{5E86F0DC-80D5-4B10-9D8C-C4144C002F4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24759F-C31D-4B6F-8D9E-B0ACF48E8AF9}" type="datetime1">
              <a:rPr lang="ru-RU"/>
              <a:pPr>
                <a:defRPr/>
              </a:pPr>
              <a:t>13.01.2022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85043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22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23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24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25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26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Скругленный прямоугольник 29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Скругленный прямоугольник 30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6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9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0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8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C866D0-95E9-4B59-B319-4D0EC07DAC8C}" type="datetime1">
              <a:rPr lang="ru-RU">
                <a:solidFill>
                  <a:srgbClr val="438086"/>
                </a:solidFill>
              </a:rPr>
              <a:pPr>
                <a:defRPr/>
              </a:pPr>
              <a:t>13.01.2022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97F7004-EC7D-47D0-B335-7AB322077C75}" type="slidenum">
              <a:rPr lang="ru-RU" alt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847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E19FE-90DB-40EB-A175-6C6F326A56BB}" type="datetime1">
              <a:rPr lang="ru-RU">
                <a:solidFill>
                  <a:srgbClr val="438086"/>
                </a:solidFill>
              </a:rPr>
              <a:pPr>
                <a:defRPr/>
              </a:pPr>
              <a:t>13.01.2022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8BAE9-6832-4424-A433-F9E19CD7FBD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10943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7C4AD-E70A-4AA6-9319-B3DE6B9D8A12}" type="datetime1">
              <a:rPr lang="ru-RU">
                <a:solidFill>
                  <a:srgbClr val="438086"/>
                </a:solidFill>
              </a:rPr>
              <a:pPr>
                <a:defRPr/>
              </a:pPr>
              <a:t>13.01.2022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E0080-1E11-4A0E-88F0-5EE5BF7487A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224759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DD833-8D97-4897-B716-94BAEE5E31B9}" type="datetime1">
              <a:rPr lang="ru-RU">
                <a:solidFill>
                  <a:srgbClr val="438086"/>
                </a:solidFill>
              </a:rPr>
              <a:pPr>
                <a:defRPr/>
              </a:pPr>
              <a:t>13.01.2022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00468-379F-4C15-A796-546FB3EA640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371925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E463121D-49C1-4126-B785-B9811AC03375}" type="datetime1">
              <a:rPr lang="ru-RU">
                <a:solidFill>
                  <a:srgbClr val="438086"/>
                </a:solidFill>
              </a:rPr>
              <a:pPr>
                <a:defRPr/>
              </a:pPr>
              <a:t>13.01.2022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79950-C1D1-42B4-8687-62FDA629695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1446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B57BA-5D05-4FF4-BE26-A2A39572478C}" type="datetime1">
              <a:rPr lang="ru-RU">
                <a:solidFill>
                  <a:srgbClr val="438086"/>
                </a:solidFill>
              </a:rPr>
              <a:pPr>
                <a:defRPr/>
              </a:pPr>
              <a:t>13.01.2022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D07D3-1721-4973-A0EA-EF51C6FFC5B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36102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22">
            <a:extLst>
              <a:ext uri="{FF2B5EF4-FFF2-40B4-BE49-F238E27FC236}">
                <a16:creationId xmlns="" xmlns:a16="http://schemas.microsoft.com/office/drawing/2014/main" id="{5744414D-668E-4C24-B3CE-ED60A18D4E58}"/>
              </a:ext>
            </a:extLst>
          </p:cNvPr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5" name="Прямоугольник 23">
            <a:extLst>
              <a:ext uri="{FF2B5EF4-FFF2-40B4-BE49-F238E27FC236}">
                <a16:creationId xmlns="" xmlns:a16="http://schemas.microsoft.com/office/drawing/2014/main" id="{A96B0E04-44EF-42F1-A4FB-9A75BF2E3408}"/>
              </a:ext>
            </a:extLst>
          </p:cNvPr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Прямоугольник 24">
            <a:extLst>
              <a:ext uri="{FF2B5EF4-FFF2-40B4-BE49-F238E27FC236}">
                <a16:creationId xmlns="" xmlns:a16="http://schemas.microsoft.com/office/drawing/2014/main" id="{716D18A7-BD4E-4D94-81B8-410606363E38}"/>
              </a:ext>
            </a:extLst>
          </p:cNvPr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Прямоугольник 25">
            <a:extLst>
              <a:ext uri="{FF2B5EF4-FFF2-40B4-BE49-F238E27FC236}">
                <a16:creationId xmlns="" xmlns:a16="http://schemas.microsoft.com/office/drawing/2014/main" id="{D62FD649-EAB0-446F-BF26-2F3A923F2961}"/>
              </a:ext>
            </a:extLst>
          </p:cNvPr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0" name="Прямоугольник 26">
            <a:extLst>
              <a:ext uri="{FF2B5EF4-FFF2-40B4-BE49-F238E27FC236}">
                <a16:creationId xmlns="" xmlns:a16="http://schemas.microsoft.com/office/drawing/2014/main" id="{1DA150FA-ACC7-40C6-86E2-43FE8E85BC78}"/>
              </a:ext>
            </a:extLst>
          </p:cNvPr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 useBgFill="1">
        <p:nvSpPr>
          <p:cNvPr id="11" name="Скругленный прямоугольник 29">
            <a:extLst>
              <a:ext uri="{FF2B5EF4-FFF2-40B4-BE49-F238E27FC236}">
                <a16:creationId xmlns="" xmlns:a16="http://schemas.microsoft.com/office/drawing/2014/main" id="{998163C9-460D-4D49-ADCA-1FCDEA939FDF}"/>
              </a:ext>
            </a:extLst>
          </p:cNvPr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 useBgFill="1">
        <p:nvSpPr>
          <p:cNvPr id="12" name="Скругленный прямоугольник 30">
            <a:extLst>
              <a:ext uri="{FF2B5EF4-FFF2-40B4-BE49-F238E27FC236}">
                <a16:creationId xmlns="" xmlns:a16="http://schemas.microsoft.com/office/drawing/2014/main" id="{C4047F0A-F46E-4075-B122-F6486F4C7ED3}"/>
              </a:ext>
            </a:extLst>
          </p:cNvPr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3" name="Прямоугольник 6">
            <a:extLst>
              <a:ext uri="{FF2B5EF4-FFF2-40B4-BE49-F238E27FC236}">
                <a16:creationId xmlns="" xmlns:a16="http://schemas.microsoft.com/office/drawing/2014/main" id="{0AB8A110-CD78-4978-B25F-211AD2A777EE}"/>
              </a:ext>
            </a:extLst>
          </p:cNvPr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4" name="Прямоугольник 9">
            <a:extLst>
              <a:ext uri="{FF2B5EF4-FFF2-40B4-BE49-F238E27FC236}">
                <a16:creationId xmlns="" xmlns:a16="http://schemas.microsoft.com/office/drawing/2014/main" id="{D51CBB35-A523-476A-9C12-5AADEFDDDF9D}"/>
              </a:ext>
            </a:extLst>
          </p:cNvPr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5" name="Прямоугольник 10">
            <a:extLst>
              <a:ext uri="{FF2B5EF4-FFF2-40B4-BE49-F238E27FC236}">
                <a16:creationId xmlns="" xmlns:a16="http://schemas.microsoft.com/office/drawing/2014/main" id="{48E15E93-9866-4668-A816-7346D15A8623}"/>
              </a:ext>
            </a:extLst>
          </p:cNvPr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6" name="Прямоугольник 18">
            <a:extLst>
              <a:ext uri="{FF2B5EF4-FFF2-40B4-BE49-F238E27FC236}">
                <a16:creationId xmlns="" xmlns:a16="http://schemas.microsoft.com/office/drawing/2014/main" id="{7C568E42-77B6-4262-803A-B0BFE38711D2}"/>
              </a:ext>
            </a:extLst>
          </p:cNvPr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7" name="Дата 27">
            <a:extLst>
              <a:ext uri="{FF2B5EF4-FFF2-40B4-BE49-F238E27FC236}">
                <a16:creationId xmlns="" xmlns:a16="http://schemas.microsoft.com/office/drawing/2014/main" id="{A0CC1B33-CFCA-4157-BE74-9BD024D3A6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72CDD4-7826-423D-9A4D-62520F76A0B4}" type="datetime1">
              <a:rPr lang="ru-RU"/>
              <a:pPr>
                <a:defRPr/>
              </a:pPr>
              <a:t>13.01.2022</a:t>
            </a:fld>
            <a:endParaRPr lang="ru-RU" dirty="0"/>
          </a:p>
        </p:txBody>
      </p:sp>
      <p:sp>
        <p:nvSpPr>
          <p:cNvPr id="18" name="Нижний колонтитул 16">
            <a:extLst>
              <a:ext uri="{FF2B5EF4-FFF2-40B4-BE49-F238E27FC236}">
                <a16:creationId xmlns="" xmlns:a16="http://schemas.microsoft.com/office/drawing/2014/main" id="{A4D7222B-B086-4219-9B77-6E7643BAF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Номер слайда 28">
            <a:extLst>
              <a:ext uri="{FF2B5EF4-FFF2-40B4-BE49-F238E27FC236}">
                <a16:creationId xmlns="" xmlns:a16="http://schemas.microsoft.com/office/drawing/2014/main" id="{70D91B0E-D0B1-42B6-9096-E67F215B4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DA1C28-DF0C-4BB8-835C-B78784E4B99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329622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4579A-0ED4-4090-877A-16CAB0D694B3}" type="datetime1">
              <a:rPr lang="ru-RU">
                <a:solidFill>
                  <a:srgbClr val="438086"/>
                </a:solidFill>
              </a:rPr>
              <a:pPr>
                <a:defRPr/>
              </a:pPr>
              <a:t>13.01.2022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1BA2B-2555-45DD-8344-D615CD67302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303583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B60EC-4865-456D-BB5E-AA458DC6FEC5}" type="datetime1">
              <a:rPr lang="ru-RU">
                <a:solidFill>
                  <a:srgbClr val="438086"/>
                </a:solidFill>
              </a:rPr>
              <a:pPr>
                <a:defRPr/>
              </a:pPr>
              <a:t>13.01.2022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9CD56-DC44-4852-8EB4-24C05449C6C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135562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D640D-2B5F-40EC-B390-1B4FC278DFD7}" type="datetime1">
              <a:rPr lang="ru-RU">
                <a:solidFill>
                  <a:srgbClr val="438086"/>
                </a:solidFill>
              </a:rPr>
              <a:pPr>
                <a:defRPr/>
              </a:pPr>
              <a:t>13.01.2022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CEE534-6930-4664-9086-D91F7EF2D19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554699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AD996-DD85-4A0E-BD33-4310FE7E69D2}" type="datetime1">
              <a:rPr lang="ru-RU">
                <a:solidFill>
                  <a:srgbClr val="438086"/>
                </a:solidFill>
              </a:rPr>
              <a:pPr>
                <a:defRPr/>
              </a:pPr>
              <a:t>13.01.2022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F4557-D834-46CF-A53A-A52FF3814AC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294283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28C9C-6B10-4DC4-9A52-C0FBF7E142DB}" type="datetime1">
              <a:rPr lang="ru-RU">
                <a:solidFill>
                  <a:srgbClr val="438086"/>
                </a:solidFill>
              </a:rPr>
              <a:pPr>
                <a:defRPr/>
              </a:pPr>
              <a:t>13.01.2022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05D6A-F41B-4F09-BB61-62A682E62CA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780469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3886200"/>
          </a:xfrm>
        </p:spPr>
        <p:txBody>
          <a:bodyPr>
            <a:normAutofit/>
          </a:bodyPr>
          <a:lstStyle/>
          <a:p>
            <a:pPr lvl="0"/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86B40F-2806-4F3B-BC83-21D6308832B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30C897-160D-4253-B685-86D99F884FF8}" type="datetime1">
              <a:rPr lang="ru-RU">
                <a:solidFill>
                  <a:srgbClr val="438086"/>
                </a:solidFill>
              </a:rPr>
              <a:pPr>
                <a:defRPr/>
              </a:pPr>
              <a:t>13.01.2022</a:t>
            </a:fld>
            <a:endParaRPr lang="ru-RU" dirty="0">
              <a:solidFill>
                <a:srgbClr val="4380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734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>
            <a:extLst>
              <a:ext uri="{FF2B5EF4-FFF2-40B4-BE49-F238E27FC236}">
                <a16:creationId xmlns="" xmlns:a16="http://schemas.microsoft.com/office/drawing/2014/main" id="{06AF4A83-4E77-4BEB-8551-50049FB77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A673B-EB1C-4A87-A75D-6CDD3A66B77B}" type="datetime1">
              <a:rPr lang="ru-RU"/>
              <a:pPr>
                <a:defRPr/>
              </a:pPr>
              <a:t>13.01.2022</a:t>
            </a:fld>
            <a:endParaRPr lang="ru-RU" dirty="0"/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="" xmlns:a16="http://schemas.microsoft.com/office/drawing/2014/main" id="{C74BBCF5-C357-4152-BE40-3CF525132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>
            <a:extLst>
              <a:ext uri="{FF2B5EF4-FFF2-40B4-BE49-F238E27FC236}">
                <a16:creationId xmlns="" xmlns:a16="http://schemas.microsoft.com/office/drawing/2014/main" id="{CFD64BC2-2398-45DB-80A5-9B5A9A129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31B472-13AB-4359-9D4F-61822A9B1F3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5434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13">
            <a:extLst>
              <a:ext uri="{FF2B5EF4-FFF2-40B4-BE49-F238E27FC236}">
                <a16:creationId xmlns="" xmlns:a16="http://schemas.microsoft.com/office/drawing/2014/main" id="{89A20651-ED52-48BB-A814-EA7DD418F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9AB48-1152-4702-957F-15FFB092ABEC}" type="datetime1">
              <a:rPr lang="ru-RU"/>
              <a:pPr>
                <a:defRPr/>
              </a:pPr>
              <a:t>13.01.2022</a:t>
            </a:fld>
            <a:endParaRPr lang="ru-RU" dirty="0"/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="" xmlns:a16="http://schemas.microsoft.com/office/drawing/2014/main" id="{208D08F5-8145-4D83-AB21-73D63B7EA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>
            <a:extLst>
              <a:ext uri="{FF2B5EF4-FFF2-40B4-BE49-F238E27FC236}">
                <a16:creationId xmlns="" xmlns:a16="http://schemas.microsoft.com/office/drawing/2014/main" id="{6F3AE9A8-60F2-4CB2-AAB4-90AB48ED1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D664F6-7B5D-44F9-84D0-4E750B9260E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63105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>
            <a:extLst>
              <a:ext uri="{FF2B5EF4-FFF2-40B4-BE49-F238E27FC236}">
                <a16:creationId xmlns="" xmlns:a16="http://schemas.microsoft.com/office/drawing/2014/main" id="{FD1BB864-85ED-4FB6-95A1-1965B39E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A6470-D181-4100-B383-A77286EF52D8}" type="datetime1">
              <a:rPr lang="ru-RU"/>
              <a:pPr>
                <a:defRPr/>
              </a:pPr>
              <a:t>13.01.2022</a:t>
            </a:fld>
            <a:endParaRPr lang="ru-RU" dirty="0"/>
          </a:p>
        </p:txBody>
      </p:sp>
      <p:sp>
        <p:nvSpPr>
          <p:cNvPr id="6" name="Нижний колонтитул 2">
            <a:extLst>
              <a:ext uri="{FF2B5EF4-FFF2-40B4-BE49-F238E27FC236}">
                <a16:creationId xmlns="" xmlns:a16="http://schemas.microsoft.com/office/drawing/2014/main" id="{C34A05D8-BC4A-4983-8803-A7FC6F86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>
            <a:extLst>
              <a:ext uri="{FF2B5EF4-FFF2-40B4-BE49-F238E27FC236}">
                <a16:creationId xmlns="" xmlns:a16="http://schemas.microsoft.com/office/drawing/2014/main" id="{89A7119D-AF58-43A5-B5EC-61F0517EA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D88587-CFE2-4803-8BFE-0C62C7B32AD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30204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25">
            <a:extLst>
              <a:ext uri="{FF2B5EF4-FFF2-40B4-BE49-F238E27FC236}">
                <a16:creationId xmlns="" xmlns:a16="http://schemas.microsoft.com/office/drawing/2014/main" id="{F395B550-EAB0-481C-BD7D-2ECA377E0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0E19EF2-12B7-4311-9F30-99B282BCED36}" type="datetime1">
              <a:rPr lang="ru-RU"/>
              <a:pPr>
                <a:defRPr/>
              </a:pPr>
              <a:t>13.01.2022</a:t>
            </a:fld>
            <a:endParaRPr lang="ru-RU" dirty="0"/>
          </a:p>
        </p:txBody>
      </p:sp>
      <p:sp>
        <p:nvSpPr>
          <p:cNvPr id="8" name="Номер слайда 26">
            <a:extLst>
              <a:ext uri="{FF2B5EF4-FFF2-40B4-BE49-F238E27FC236}">
                <a16:creationId xmlns="" xmlns:a16="http://schemas.microsoft.com/office/drawing/2014/main" id="{3E05ECBF-6F82-491A-A9C7-222D458E14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ED9E7B6-31A6-4F22-92A7-A23EE07D4675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9" name="Нижний колонтитул 27">
            <a:extLst>
              <a:ext uri="{FF2B5EF4-FFF2-40B4-BE49-F238E27FC236}">
                <a16:creationId xmlns="" xmlns:a16="http://schemas.microsoft.com/office/drawing/2014/main" id="{575A2573-60AA-43CB-A9F1-517530A1C9A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009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08493F6D-5039-48CB-891A-2E4075C843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DDB0F-A198-4FD5-A5DB-9006A95A84CC}" type="datetime1">
              <a:rPr lang="ru-RU"/>
              <a:pPr>
                <a:defRPr/>
              </a:pPr>
              <a:t>13.01.2022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D84FA9A6-28B8-4AB2-9696-96D3FC127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903B9B93-B91D-4997-9237-0C04C4FB4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F9A224-5113-410C-9768-F443A01F467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74957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>
            <a:extLst>
              <a:ext uri="{FF2B5EF4-FFF2-40B4-BE49-F238E27FC236}">
                <a16:creationId xmlns="" xmlns:a16="http://schemas.microsoft.com/office/drawing/2014/main" id="{9EA2566D-2C9A-4720-8561-A3E604179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61103-EC9F-49D4-8B3C-9E506D00C1AC}" type="datetime1">
              <a:rPr lang="ru-RU"/>
              <a:pPr>
                <a:defRPr/>
              </a:pPr>
              <a:t>13.01.2022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7A9B56CB-EE33-433D-AF7C-6EFD1C656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>
            <a:extLst>
              <a:ext uri="{FF2B5EF4-FFF2-40B4-BE49-F238E27FC236}">
                <a16:creationId xmlns="" xmlns:a16="http://schemas.microsoft.com/office/drawing/2014/main" id="{0901C574-6E4F-4D87-9296-930A87587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53744E-5042-417C-ADE1-93F28D1916C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21030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>
            <a:extLst>
              <a:ext uri="{FF2B5EF4-FFF2-40B4-BE49-F238E27FC236}">
                <a16:creationId xmlns="" xmlns:a16="http://schemas.microsoft.com/office/drawing/2014/main" id="{7E59BC77-B094-4E0B-B529-27A0CE1CE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D25B9-33CD-4CB5-8016-2C9D64D14FBB}" type="datetime1">
              <a:rPr lang="ru-RU"/>
              <a:pPr>
                <a:defRPr/>
              </a:pPr>
              <a:t>13.01.2022</a:t>
            </a:fld>
            <a:endParaRPr lang="ru-RU" dirty="0"/>
          </a:p>
        </p:txBody>
      </p:sp>
      <p:sp>
        <p:nvSpPr>
          <p:cNvPr id="6" name="Нижний колонтитул 2">
            <a:extLst>
              <a:ext uri="{FF2B5EF4-FFF2-40B4-BE49-F238E27FC236}">
                <a16:creationId xmlns="" xmlns:a16="http://schemas.microsoft.com/office/drawing/2014/main" id="{7C0C2FF0-BDCE-44D9-936C-65F33B29F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>
            <a:extLst>
              <a:ext uri="{FF2B5EF4-FFF2-40B4-BE49-F238E27FC236}">
                <a16:creationId xmlns="" xmlns:a16="http://schemas.microsoft.com/office/drawing/2014/main" id="{29246451-D09D-4AE8-AF6C-75C339C82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792A75-28AA-407B-B95E-005113835BE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01401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8">
            <a:extLst>
              <a:ext uri="{FF2B5EF4-FFF2-40B4-BE49-F238E27FC236}">
                <a16:creationId xmlns="" xmlns:a16="http://schemas.microsoft.com/office/drawing/2014/main" id="{652F90D4-B891-46E4-BFC3-66A17452338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1027" name="Текст 29">
            <a:extLst>
              <a:ext uri="{FF2B5EF4-FFF2-40B4-BE49-F238E27FC236}">
                <a16:creationId xmlns="" xmlns:a16="http://schemas.microsoft.com/office/drawing/2014/main" id="{64FE9FD5-2AEC-49EC-9219-51D2968BAD8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19" name="Дата 4">
            <a:extLst>
              <a:ext uri="{FF2B5EF4-FFF2-40B4-BE49-F238E27FC236}">
                <a16:creationId xmlns="" xmlns:a16="http://schemas.microsoft.com/office/drawing/2014/main" id="{AE5D2E6F-A9DA-45E7-8D0E-08C84C46AD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45C75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DF630A2-D31B-406F-AADB-BA09C4470240}" type="datetime1">
              <a:rPr lang="ru-RU"/>
              <a:pPr>
                <a:defRPr/>
              </a:pPr>
              <a:t>13.01.2022</a:t>
            </a:fld>
            <a:endParaRPr lang="ru-RU" dirty="0"/>
          </a:p>
        </p:txBody>
      </p:sp>
      <p:sp>
        <p:nvSpPr>
          <p:cNvPr id="20" name="Нижний колонтитул 5">
            <a:extLst>
              <a:ext uri="{FF2B5EF4-FFF2-40B4-BE49-F238E27FC236}">
                <a16:creationId xmlns="" xmlns:a16="http://schemas.microsoft.com/office/drawing/2014/main" id="{491A9EF9-780E-4AE2-8BA4-21E9A36F0E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45C75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" name="Номер слайда 6">
            <a:extLst>
              <a:ext uri="{FF2B5EF4-FFF2-40B4-BE49-F238E27FC236}">
                <a16:creationId xmlns="" xmlns:a16="http://schemas.microsoft.com/office/drawing/2014/main" id="{147B479F-AC43-4E89-B391-D7C1C75D96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6096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45C75"/>
                </a:solidFill>
                <a:latin typeface="Arial" panose="020B0604020202020204" pitchFamily="34" charset="0"/>
              </a:defRPr>
            </a:lvl1pPr>
          </a:lstStyle>
          <a:p>
            <a:fld id="{76A776C8-C6B8-4FB9-A481-4C84D003EF1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108" r:id="rId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DD28C958-0A1E-4DA0-9381-9C274668ACC7}"/>
              </a:ext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="" xmlns:a16="http://schemas.microsoft.com/office/drawing/2014/main" id="{14EEDD87-B368-46C1-B412-3C178D5240FD}"/>
              </a:ext>
            </a:extLst>
          </p:cNvPr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0" name="Прямоугольник 29">
            <a:extLst>
              <a:ext uri="{FF2B5EF4-FFF2-40B4-BE49-F238E27FC236}">
                <a16:creationId xmlns="" xmlns:a16="http://schemas.microsoft.com/office/drawing/2014/main" id="{FC4353C6-7DF8-4191-BAB8-694DC92AA363}"/>
              </a:ext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="" xmlns:a16="http://schemas.microsoft.com/office/drawing/2014/main" id="{AA3BEE7D-7D9E-406C-8489-0FFC8B77C657}"/>
              </a:ext>
            </a:extLst>
          </p:cNvPr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="" xmlns:a16="http://schemas.microsoft.com/office/drawing/2014/main" id="{2A0BA088-D5A5-4D7D-B64F-9A3EBC070A8F}"/>
              </a:ext>
            </a:extLst>
          </p:cNvPr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 useBgFill="1">
        <p:nvSpPr>
          <p:cNvPr id="33" name="Скругленный прямоугольник 32">
            <a:extLst>
              <a:ext uri="{FF2B5EF4-FFF2-40B4-BE49-F238E27FC236}">
                <a16:creationId xmlns="" xmlns:a16="http://schemas.microsoft.com/office/drawing/2014/main" id="{5D06C7D2-78E5-48F2-80A3-6692B06B81C6}"/>
              </a:ext>
            </a:extLst>
          </p:cNvPr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 useBgFill="1">
        <p:nvSpPr>
          <p:cNvPr id="34" name="Скругленный прямоугольник 33">
            <a:extLst>
              <a:ext uri="{FF2B5EF4-FFF2-40B4-BE49-F238E27FC236}">
                <a16:creationId xmlns="" xmlns:a16="http://schemas.microsoft.com/office/drawing/2014/main" id="{19552A3A-4914-44A7-87A9-28B0F117B5CE}"/>
              </a:ext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5C8AA6D6-8A62-465A-BD5F-1DD1B303C3D7}"/>
              </a:ext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6" name="Прямоугольник 35">
            <a:extLst>
              <a:ext uri="{FF2B5EF4-FFF2-40B4-BE49-F238E27FC236}">
                <a16:creationId xmlns="" xmlns:a16="http://schemas.microsoft.com/office/drawing/2014/main" id="{24A9BBAB-E211-4AD0-87CE-DB60D01F635E}"/>
              </a:ext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7" name="Прямоугольник 36">
            <a:extLst>
              <a:ext uri="{FF2B5EF4-FFF2-40B4-BE49-F238E27FC236}">
                <a16:creationId xmlns="" xmlns:a16="http://schemas.microsoft.com/office/drawing/2014/main" id="{449BA0D7-0F8B-4567-86DC-03BDF5901350}"/>
              </a:ext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8" name="Прямоугольник 37">
            <a:extLst>
              <a:ext uri="{FF2B5EF4-FFF2-40B4-BE49-F238E27FC236}">
                <a16:creationId xmlns="" xmlns:a16="http://schemas.microsoft.com/office/drawing/2014/main" id="{3680D000-2376-4E3A-B545-4D49FECB37E4}"/>
              </a:ext>
            </a:extLst>
          </p:cNvPr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="" xmlns:a16="http://schemas.microsoft.com/office/drawing/2014/main" id="{F2EA2329-5E09-49FD-BDC9-6538BF96BFEE}"/>
              </a:ext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40" name="Прямоугольник 39">
            <a:extLst>
              <a:ext uri="{FF2B5EF4-FFF2-40B4-BE49-F238E27FC236}">
                <a16:creationId xmlns="" xmlns:a16="http://schemas.microsoft.com/office/drawing/2014/main" id="{593AB6A6-4625-487E-98CC-F2493C48B4FC}"/>
              </a:ext>
            </a:extLst>
          </p:cNvPr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063" name="Заголовок 21">
            <a:extLst>
              <a:ext uri="{FF2B5EF4-FFF2-40B4-BE49-F238E27FC236}">
                <a16:creationId xmlns="" xmlns:a16="http://schemas.microsoft.com/office/drawing/2014/main" id="{8C3CD0A2-E29D-41BE-A978-1E6A45CE1CE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2064" name="Текст 12">
            <a:extLst>
              <a:ext uri="{FF2B5EF4-FFF2-40B4-BE49-F238E27FC236}">
                <a16:creationId xmlns="" xmlns:a16="http://schemas.microsoft.com/office/drawing/2014/main" id="{570D6665-9825-4AF0-B62A-FDAE507B996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14" name="Дата 13">
            <a:extLst>
              <a:ext uri="{FF2B5EF4-FFF2-40B4-BE49-F238E27FC236}">
                <a16:creationId xmlns="" xmlns:a16="http://schemas.microsoft.com/office/drawing/2014/main" id="{D9002DA6-A5AA-4897-99A8-17ACFDFD54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fld id="{39C47F3A-C44A-439C-BEB0-B715AA9D268C}" type="datetime1">
              <a:rPr lang="ru-RU"/>
              <a:pPr>
                <a:defRPr/>
              </a:pPr>
              <a:t>13.01.2022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FC3AFCE2-EAD6-4153-8C8A-6691836C5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>
            <a:extLst>
              <a:ext uri="{FF2B5EF4-FFF2-40B4-BE49-F238E27FC236}">
                <a16:creationId xmlns="" xmlns:a16="http://schemas.microsoft.com/office/drawing/2014/main" id="{8D3A7117-95BE-4AC6-9853-9EAE48E63A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800">
                <a:solidFill>
                  <a:srgbClr val="FFFFFF"/>
                </a:solidFill>
              </a:defRPr>
            </a:lvl1pPr>
          </a:lstStyle>
          <a:p>
            <a:fld id="{1FD701EE-C3D2-4E5C-B37E-8A6A4A93613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109" r:id="rId1"/>
    <p:sldLayoutId id="2147488092" r:id="rId2"/>
    <p:sldLayoutId id="2147488093" r:id="rId3"/>
    <p:sldLayoutId id="2147488094" r:id="rId4"/>
    <p:sldLayoutId id="2147488110" r:id="rId5"/>
    <p:sldLayoutId id="2147488111" r:id="rId6"/>
    <p:sldLayoutId id="2147488095" r:id="rId7"/>
    <p:sldLayoutId id="2147488096" r:id="rId8"/>
    <p:sldLayoutId id="2147488097" r:id="rId9"/>
    <p:sldLayoutId id="2147488098" r:id="rId10"/>
    <p:sldLayoutId id="2147488099" r:id="rId11"/>
    <p:sldLayoutId id="2147488112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anose="02040502050405020303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63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2064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fld id="{13F10A6D-5462-4E49-8C4B-EA8AEF9B40DB}" type="datetime1">
              <a:rPr lang="ru-RU">
                <a:solidFill>
                  <a:srgbClr val="438086"/>
                </a:solidFill>
              </a:rPr>
              <a:pPr>
                <a:defRPr/>
              </a:pPr>
              <a:t>13.01.2022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800">
                <a:solidFill>
                  <a:srgbClr val="FFFFFF"/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303BF9D1-6239-4C7C-9889-C33D04DFA11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28703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14" r:id="rId1"/>
    <p:sldLayoutId id="2147488115" r:id="rId2"/>
    <p:sldLayoutId id="2147488116" r:id="rId3"/>
    <p:sldLayoutId id="2147488117" r:id="rId4"/>
    <p:sldLayoutId id="2147488118" r:id="rId5"/>
    <p:sldLayoutId id="2147488119" r:id="rId6"/>
    <p:sldLayoutId id="2147488120" r:id="rId7"/>
    <p:sldLayoutId id="2147488121" r:id="rId8"/>
    <p:sldLayoutId id="2147488122" r:id="rId9"/>
    <p:sldLayoutId id="2147488123" r:id="rId10"/>
    <p:sldLayoutId id="2147488124" r:id="rId11"/>
    <p:sldLayoutId id="2147488125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6.jpeg"/><Relationship Id="rId7" Type="http://schemas.openxmlformats.org/officeDocument/2006/relationships/oleObject" Target="../embeddings/oleObject2.bin"/><Relationship Id="rId12" Type="http://schemas.openxmlformats.org/officeDocument/2006/relationships/chart" Target="../charts/chart7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chart" Target="../charts/chart3.xml"/><Relationship Id="rId11" Type="http://schemas.openxmlformats.org/officeDocument/2006/relationships/chart" Target="../charts/chart6.xml"/><Relationship Id="rId5" Type="http://schemas.openxmlformats.org/officeDocument/2006/relationships/image" Target="../media/image24.png"/><Relationship Id="rId10" Type="http://schemas.openxmlformats.org/officeDocument/2006/relationships/chart" Target="../charts/chart5.xml"/><Relationship Id="rId4" Type="http://schemas.openxmlformats.org/officeDocument/2006/relationships/oleObject" Target="../embeddings/oleObject1.bin"/><Relationship Id="rId9" Type="http://schemas.openxmlformats.org/officeDocument/2006/relationships/chart" Target="../charts/char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12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7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2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2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63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68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76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7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1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3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6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5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13" Type="http://schemas.openxmlformats.org/officeDocument/2006/relationships/image" Target="../media/image87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13" Type="http://schemas.openxmlformats.org/officeDocument/2006/relationships/image" Target="../media/image88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9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Relationship Id="rId14" Type="http://schemas.openxmlformats.org/officeDocument/2006/relationships/image" Target="../media/image89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1.xml"/><Relationship Id="rId13" Type="http://schemas.openxmlformats.org/officeDocument/2006/relationships/image" Target="../media/image90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microsoft.com/office/2007/relationships/diagramDrawing" Target="../diagrams/drawing11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0.xml"/><Relationship Id="rId11" Type="http://schemas.openxmlformats.org/officeDocument/2006/relationships/diagramColors" Target="../diagrams/colors11.xml"/><Relationship Id="rId5" Type="http://schemas.openxmlformats.org/officeDocument/2006/relationships/diagramQuickStyle" Target="../diagrams/quickStyle10.xml"/><Relationship Id="rId10" Type="http://schemas.openxmlformats.org/officeDocument/2006/relationships/diagramQuickStyle" Target="../diagrams/quickStyle11.xml"/><Relationship Id="rId4" Type="http://schemas.openxmlformats.org/officeDocument/2006/relationships/diagramLayout" Target="../diagrams/layout10.xml"/><Relationship Id="rId9" Type="http://schemas.openxmlformats.org/officeDocument/2006/relationships/diagramLayout" Target="../diagrams/layout11.xml"/><Relationship Id="rId14" Type="http://schemas.openxmlformats.org/officeDocument/2006/relationships/image" Target="../media/image91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gif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0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0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537" t="137" r="1601" b="11982"/>
          <a:stretch/>
        </p:blipFill>
        <p:spPr bwMode="auto">
          <a:xfrm>
            <a:off x="-180528" y="428515"/>
            <a:ext cx="9324528" cy="6446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7">
            <a:extLst>
              <a:ext uri="{FF2B5EF4-FFF2-40B4-BE49-F238E27FC236}">
                <a16:creationId xmlns="" xmlns:a16="http://schemas.microsoft.com/office/drawing/2014/main" id="{9980F40A-A658-4AE7-8679-7EBEA77472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28515"/>
            <a:ext cx="724438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800" b="1" dirty="0">
                <a:ln w="24500" cmpd="dbl">
                  <a:noFill/>
                  <a:prstDash val="solid"/>
                  <a:miter lim="800000"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Black" panose="020B0A04020102020204" pitchFamily="34" charset="0"/>
              </a:rPr>
              <a:t>О </a:t>
            </a:r>
            <a:r>
              <a:rPr lang="ru-RU" altLang="ru-RU" sz="2800" b="1" dirty="0" smtClean="0">
                <a:ln w="24500" cmpd="dbl">
                  <a:noFill/>
                  <a:prstDash val="solid"/>
                  <a:miter lim="800000"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Black" panose="020B0A04020102020204" pitchFamily="34" charset="0"/>
              </a:rPr>
              <a:t>бюджета </a:t>
            </a:r>
            <a:r>
              <a:rPr lang="ru-RU" altLang="ru-RU" sz="2800" b="1" dirty="0">
                <a:ln w="24500" cmpd="dbl">
                  <a:noFill/>
                  <a:prstDash val="solid"/>
                  <a:miter lim="800000"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Black" panose="020B0A04020102020204" pitchFamily="34" charset="0"/>
              </a:rPr>
              <a:t>Пермского муниципального района </a:t>
            </a:r>
            <a:endParaRPr lang="ru-RU" altLang="ru-RU" sz="2800" b="1" dirty="0" smtClean="0">
              <a:ln w="24500" cmpd="dbl">
                <a:noFill/>
                <a:prstDash val="solid"/>
                <a:miter lim="800000"/>
              </a:ln>
              <a:solidFill>
                <a:schemeClr val="bg1">
                  <a:lumMod val="95000"/>
                </a:schemeClr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 eaLnBrk="1" hangingPunct="1">
              <a:defRPr/>
            </a:pPr>
            <a:r>
              <a:rPr lang="ru-RU" altLang="ru-RU" sz="2800" b="1" dirty="0" smtClean="0">
                <a:ln w="24500" cmpd="dbl">
                  <a:noFill/>
                  <a:prstDash val="solid"/>
                  <a:miter lim="800000"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Black" panose="020B0A04020102020204" pitchFamily="34" charset="0"/>
              </a:rPr>
              <a:t>на 2022 </a:t>
            </a:r>
            <a:r>
              <a:rPr lang="ru-RU" altLang="ru-RU" sz="2800" b="1" dirty="0">
                <a:ln w="24500" cmpd="dbl">
                  <a:noFill/>
                  <a:prstDash val="solid"/>
                  <a:miter lim="800000"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Black" panose="020B0A04020102020204" pitchFamily="34" charset="0"/>
              </a:rPr>
              <a:t>год и на плановый период </a:t>
            </a:r>
          </a:p>
          <a:p>
            <a:pPr algn="ctr" eaLnBrk="1" hangingPunct="1">
              <a:defRPr/>
            </a:pPr>
            <a:r>
              <a:rPr lang="ru-RU" altLang="ru-RU" sz="2800" b="1" dirty="0" smtClean="0">
                <a:ln w="24500" cmpd="dbl">
                  <a:noFill/>
                  <a:prstDash val="solid"/>
                  <a:miter lim="800000"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Black" panose="020B0A04020102020204" pitchFamily="34" charset="0"/>
              </a:rPr>
              <a:t>2023-2024 </a:t>
            </a:r>
            <a:r>
              <a:rPr lang="ru-RU" altLang="ru-RU" sz="2800" b="1" dirty="0">
                <a:ln w="24500" cmpd="dbl">
                  <a:noFill/>
                  <a:prstDash val="solid"/>
                  <a:miter lim="800000"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Black" panose="020B0A04020102020204" pitchFamily="34" charset="0"/>
              </a:rPr>
              <a:t>годов</a:t>
            </a:r>
          </a:p>
        </p:txBody>
      </p:sp>
      <p:sp>
        <p:nvSpPr>
          <p:cNvPr id="13316" name="Номер слайда 2">
            <a:extLst>
              <a:ext uri="{FF2B5EF4-FFF2-40B4-BE49-F238E27FC236}">
                <a16:creationId xmlns="" xmlns:a16="http://schemas.microsoft.com/office/drawing/2014/main" id="{0768306F-CA95-4A0A-8524-0AE11B43B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CE96761B-DF3E-44D2-B190-48E0F71F7538}" type="slidenum">
              <a:rPr lang="ru-RU" altLang="ru-RU" sz="1800">
                <a:solidFill>
                  <a:srgbClr val="FFFFFF"/>
                </a:solidFill>
              </a:rPr>
              <a:pPr/>
              <a:t>1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13318" name="TextBox 4">
            <a:extLst>
              <a:ext uri="{FF2B5EF4-FFF2-40B4-BE49-F238E27FC236}">
                <a16:creationId xmlns="" xmlns:a16="http://schemas.microsoft.com/office/drawing/2014/main" id="{08326B9D-083E-46C3-A8D1-443362295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1840" y="2244397"/>
            <a:ext cx="388843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b="1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ea typeface="Segoe UI Black" panose="020B0A02040204020203" pitchFamily="34" charset="0"/>
              </a:rPr>
              <a:t>Докладчик: </a:t>
            </a:r>
            <a:endParaRPr lang="ru-RU" altLang="ru-RU" sz="1600" b="1" dirty="0" smtClean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  <a:ea typeface="Segoe UI Black" panose="020B0A02040204020203" pitchFamily="34" charset="0"/>
            </a:endParaRPr>
          </a:p>
          <a:p>
            <a:pPr eaLnBrk="1" hangingPunct="1"/>
            <a:r>
              <a:rPr lang="ru-RU" altLang="ru-RU" sz="1600" b="1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ea typeface="Segoe UI Black" panose="020B0A02040204020203" pitchFamily="34" charset="0"/>
              </a:rPr>
              <a:t>Заместитель </a:t>
            </a:r>
            <a:r>
              <a:rPr lang="ru-RU" altLang="ru-RU" sz="1600" b="1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ea typeface="Segoe UI Black" panose="020B0A02040204020203" pitchFamily="34" charset="0"/>
              </a:rPr>
              <a:t>главы администрации Пермского муниципального района по экономическому развитию </a:t>
            </a:r>
          </a:p>
          <a:p>
            <a:pPr eaLnBrk="1" hangingPunct="1"/>
            <a:r>
              <a:rPr lang="ru-RU" altLang="ru-RU" sz="1600" b="1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ea typeface="Segoe UI Black" panose="020B0A02040204020203" pitchFamily="34" charset="0"/>
              </a:rPr>
              <a:t>Гладких Татьяна Николае</a:t>
            </a:r>
            <a:r>
              <a:rPr lang="ru-RU" altLang="ru-RU" sz="1600" b="1" dirty="0">
                <a:solidFill>
                  <a:schemeClr val="bg1">
                    <a:lumMod val="9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вна</a:t>
            </a:r>
          </a:p>
        </p:txBody>
      </p:sp>
    </p:spTree>
    <p:extLst>
      <p:ext uri="{BB962C8B-B14F-4D97-AF65-F5344CB8AC3E}">
        <p14:creationId xmlns:p14="http://schemas.microsoft.com/office/powerpoint/2010/main" val="4689292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8">
            <a:extLst>
              <a:ext uri="{FF2B5EF4-FFF2-40B4-BE49-F238E27FC236}">
                <a16:creationId xmlns="" xmlns:a16="http://schemas.microsoft.com/office/drawing/2014/main" id="{14361265-BD60-45D2-9FF8-DE20C0E2F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27050"/>
            <a:ext cx="8713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000000"/>
                </a:solidFill>
                <a:cs typeface="Times New Roman" panose="02020603050405020304" pitchFamily="18" charset="0"/>
              </a:rPr>
              <a:t>Краткая характеристика бюджета Пермского муниципального района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C42DCFAC-A19C-4837-9520-930F4FC6093E}"/>
              </a:ext>
            </a:extLst>
          </p:cNvPr>
          <p:cNvSpPr/>
          <p:nvPr/>
        </p:nvSpPr>
        <p:spPr>
          <a:xfrm>
            <a:off x="5724525" y="1649413"/>
            <a:ext cx="503238" cy="436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26" name="Таблица 25">
            <a:extLst>
              <a:ext uri="{FF2B5EF4-FFF2-40B4-BE49-F238E27FC236}">
                <a16:creationId xmlns="" xmlns:a16="http://schemas.microsoft.com/office/drawing/2014/main" id="{15B1FAB8-3EA4-4518-A790-BA1E203EB0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4149266"/>
              </p:ext>
            </p:extLst>
          </p:nvPr>
        </p:nvGraphicFramePr>
        <p:xfrm>
          <a:off x="2555875" y="1196975"/>
          <a:ext cx="6307138" cy="2076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11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0814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0809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7863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823155"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06" marB="45706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US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уточненный план *</a:t>
                      </a:r>
                    </a:p>
                  </a:txBody>
                  <a:tcPr marL="91450" marR="91450" marT="45706" marB="45706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06" marB="45706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06" marB="45706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06" marB="45706">
                    <a:solidFill>
                      <a:srgbClr val="9933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6250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Доходы (млн</a:t>
                      </a:r>
                      <a:r>
                        <a:rPr lang="ru-RU" sz="16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руб.)</a:t>
                      </a: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997,4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 </a:t>
                      </a:r>
                      <a:r>
                        <a:rPr lang="en-US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040,6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 </a:t>
                      </a:r>
                      <a:r>
                        <a:rPr lang="en-US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453,1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 </a:t>
                      </a:r>
                      <a:r>
                        <a:rPr lang="en-US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418,5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06" marB="45706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6250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Расходы (млн</a:t>
                      </a:r>
                      <a:r>
                        <a:rPr lang="ru-RU" sz="16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руб.)</a:t>
                      </a: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5 313,5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5 242,9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4 453,1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4 418,5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06" marB="45706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80795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Дефицит (-)/</a:t>
                      </a:r>
                    </a:p>
                    <a:p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Профицит (+)</a:t>
                      </a: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- 316,1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-202,3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1450" marR="91450" marT="45706" marB="45706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1540" name="Номер слайда 1">
            <a:extLst>
              <a:ext uri="{FF2B5EF4-FFF2-40B4-BE49-F238E27FC236}">
                <a16:creationId xmlns="" xmlns:a16="http://schemas.microsoft.com/office/drawing/2014/main" id="{E2606B57-40F0-4EE4-8B4D-D108E0C09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186738" y="160338"/>
            <a:ext cx="762000" cy="366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BEF565FA-EBBA-4CEC-A058-EE502B0B00B6}" type="slidenum">
              <a:rPr lang="ru-RU" altLang="ru-RU" sz="1800">
                <a:solidFill>
                  <a:srgbClr val="FFFFFF"/>
                </a:solidFill>
              </a:rPr>
              <a:pPr/>
              <a:t>10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="" xmlns:a16="http://schemas.microsoft.com/office/drawing/2014/main" id="{BA592733-0FAC-4D7A-AD70-A54A6C3446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6951104"/>
              </p:ext>
            </p:extLst>
          </p:nvPr>
        </p:nvGraphicFramePr>
        <p:xfrm>
          <a:off x="395288" y="3356993"/>
          <a:ext cx="8467725" cy="1701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47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0805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0814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7867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792087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Основные параметры в расчете на душу населения</a:t>
                      </a:r>
                    </a:p>
                  </a:txBody>
                  <a:tcPr marL="91454" marR="91454" marT="45721" marB="45721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US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уточненный план *</a:t>
                      </a:r>
                    </a:p>
                  </a:txBody>
                  <a:tcPr marL="91454" marR="91454" marT="45721" marB="45721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4" marR="91454" marT="45721" marB="45721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4" marR="91454" marT="45721" marB="45721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4" marR="91454" marT="45721" marB="45721">
                    <a:solidFill>
                      <a:srgbClr val="9933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73136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Доходы (тыс. руб. на человека)</a:t>
                      </a:r>
                    </a:p>
                  </a:txBody>
                  <a:tcPr marL="91454" marR="91454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42,5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83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4" marR="91454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42,290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4" marR="91454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36,845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4" marR="91454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6,144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4" marR="91454" marT="45721" marB="45721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05703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Расходы (тыс. руб. на человека)</a:t>
                      </a:r>
                    </a:p>
                  </a:txBody>
                  <a:tcPr marL="91454" marR="91454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45,2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76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4" marR="91454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43,987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4" marR="91454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36,845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4" marR="91454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36,144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4" marR="91454" marT="45721" marB="45721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EB742741-05E8-45A0-8E33-7F2D405C75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6584832"/>
              </p:ext>
            </p:extLst>
          </p:nvPr>
        </p:nvGraphicFramePr>
        <p:xfrm>
          <a:off x="376197" y="5085184"/>
          <a:ext cx="8424862" cy="10114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47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0780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0810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3609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45" marB="45745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US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</a:p>
                  </a:txBody>
                  <a:tcPr marL="91450" marR="91450" marT="45745" marB="45745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45" marB="45745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45" marB="45745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45" marB="45745">
                    <a:solidFill>
                      <a:srgbClr val="9933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79438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Численность постоянного населения (в среднегодовом исчислении), тыс. чел.</a:t>
                      </a:r>
                    </a:p>
                  </a:txBody>
                  <a:tcPr marL="91450" marR="91450" marT="45745" marB="457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117,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358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45" marB="457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119,191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45" marB="457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120,860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45" marB="457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122,248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45" marB="45745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1587" name="Picture 84">
            <a:extLst>
              <a:ext uri="{FF2B5EF4-FFF2-40B4-BE49-F238E27FC236}">
                <a16:creationId xmlns="" xmlns:a16="http://schemas.microsoft.com/office/drawing/2014/main" id="{E0E1BD7A-9E39-4DE1-852B-04B048D9A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11287"/>
            <a:ext cx="2078037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9123" y="6381328"/>
            <a:ext cx="8497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/>
              <a:t>* уточненный план на </a:t>
            </a:r>
            <a:r>
              <a:rPr lang="ru-RU" sz="1600" b="1" i="1" dirty="0" smtClean="0"/>
              <a:t>01.10.2021 </a:t>
            </a:r>
            <a:endParaRPr lang="ru-RU" sz="1600" b="1" i="1" dirty="0"/>
          </a:p>
        </p:txBody>
      </p:sp>
    </p:spTree>
    <p:extLst>
      <p:ext uri="{BB962C8B-B14F-4D97-AF65-F5344CB8AC3E}">
        <p14:creationId xmlns:p14="http://schemas.microsoft.com/office/powerpoint/2010/main" val="44459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15">
            <a:extLst>
              <a:ext uri="{FF2B5EF4-FFF2-40B4-BE49-F238E27FC236}">
                <a16:creationId xmlns="" xmlns:a16="http://schemas.microsoft.com/office/drawing/2014/main" id="{231D1FB6-A7D8-45E3-B501-49413DADD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9975" y="1624013"/>
            <a:ext cx="1706563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400" b="1">
                <a:cs typeface="Times New Roman" panose="02020603050405020304" pitchFamily="18" charset="0"/>
              </a:rPr>
              <a:t>в % к пред. году</a:t>
            </a:r>
          </a:p>
        </p:txBody>
      </p:sp>
      <p:sp>
        <p:nvSpPr>
          <p:cNvPr id="23555" name="TextBox 2">
            <a:extLst>
              <a:ext uri="{FF2B5EF4-FFF2-40B4-BE49-F238E27FC236}">
                <a16:creationId xmlns="" xmlns:a16="http://schemas.microsoft.com/office/drawing/2014/main" id="{DA48108E-748E-40B3-843B-E925A09A2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3768" y="541338"/>
            <a:ext cx="6531644" cy="11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/>
              <a:t>Динамика поступления доходов в бюджет                     </a:t>
            </a:r>
            <a:br>
              <a:rPr lang="ru-RU" altLang="ru-RU" sz="2400" b="1" dirty="0"/>
            </a:br>
            <a:r>
              <a:rPr lang="ru-RU" altLang="ru-RU" sz="2400" b="1" dirty="0"/>
              <a:t>Пермского муниципального района </a:t>
            </a:r>
          </a:p>
          <a:p>
            <a:pPr algn="ctr" eaLnBrk="1" hangingPunct="1"/>
            <a:r>
              <a:rPr lang="ru-RU" altLang="ru-RU" sz="2400" b="1" dirty="0"/>
              <a:t>на </a:t>
            </a:r>
            <a:r>
              <a:rPr lang="ru-RU" altLang="ru-RU" sz="2400" b="1" dirty="0" smtClean="0"/>
              <a:t>2021-2024 </a:t>
            </a:r>
            <a:r>
              <a:rPr lang="ru-RU" altLang="ru-RU" sz="2400" b="1" dirty="0"/>
              <a:t>годы, млн руб.</a:t>
            </a:r>
            <a:endParaRPr lang="ru-RU" altLang="ru-RU" sz="2400" b="1" dirty="0">
              <a:cs typeface="Times New Roman" panose="02020603050405020304" pitchFamily="18" charset="0"/>
            </a:endParaRPr>
          </a:p>
        </p:txBody>
      </p:sp>
      <p:graphicFrame>
        <p:nvGraphicFramePr>
          <p:cNvPr id="3" name="Диаграмма 20">
            <a:extLst>
              <a:ext uri="{FF2B5EF4-FFF2-40B4-BE49-F238E27FC236}">
                <a16:creationId xmlns="" xmlns:a16="http://schemas.microsoft.com/office/drawing/2014/main" id="{C245C0FF-52D4-4376-9C5A-B5351F4D2E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8359236"/>
              </p:ext>
            </p:extLst>
          </p:nvPr>
        </p:nvGraphicFramePr>
        <p:xfrm>
          <a:off x="395288" y="1844675"/>
          <a:ext cx="8569325" cy="4608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557" name="Номер слайда 2">
            <a:extLst>
              <a:ext uri="{FF2B5EF4-FFF2-40B4-BE49-F238E27FC236}">
                <a16:creationId xmlns="" xmlns:a16="http://schemas.microsoft.com/office/drawing/2014/main" id="{1A362C87-3C06-4849-9624-D2350951D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8B700689-FDC5-45E6-8753-3C620BCF2990}" type="slidenum">
              <a:rPr lang="ru-RU" altLang="ru-RU" sz="1800">
                <a:solidFill>
                  <a:srgbClr val="FFFFFF"/>
                </a:solidFill>
              </a:rPr>
              <a:pPr/>
              <a:t>11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2FD8FCE8-68D6-4725-A405-A30DA4E3BD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806" y="476672"/>
            <a:ext cx="2094931" cy="151216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="" xmlns:a16="http://schemas.microsoft.com/office/drawing/2014/main" id="{969FE949-3A13-418B-8A9D-BAA02FE158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99792" y="476672"/>
            <a:ext cx="6266408" cy="1296144"/>
          </a:xfrm>
        </p:spPr>
        <p:txBody>
          <a:bodyPr/>
          <a:lstStyle/>
          <a:p>
            <a:pPr algn="ctr" eaLnBrk="1" hangingPunct="1"/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доходов бюджета</a:t>
            </a:r>
            <a:b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Пермского муниципального района на 20</a:t>
            </a:r>
            <a:r>
              <a:rPr lang="en-US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1-2024 </a:t>
            </a: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graphicFrame>
        <p:nvGraphicFramePr>
          <p:cNvPr id="2" name="Объект 2">
            <a:extLst>
              <a:ext uri="{FF2B5EF4-FFF2-40B4-BE49-F238E27FC236}">
                <a16:creationId xmlns="" xmlns:a16="http://schemas.microsoft.com/office/drawing/2014/main" id="{1C994812-17B7-4E36-B67E-230F9117B1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4684192"/>
              </p:ext>
            </p:extLst>
          </p:nvPr>
        </p:nvGraphicFramePr>
        <p:xfrm>
          <a:off x="87283" y="2011273"/>
          <a:ext cx="8982076" cy="4857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10">
            <a:extLst>
              <a:ext uri="{FF2B5EF4-FFF2-40B4-BE49-F238E27FC236}">
                <a16:creationId xmlns="" xmlns:a16="http://schemas.microsoft.com/office/drawing/2014/main" id="{A954B466-6BE8-415D-99C9-DCFCE119A9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694" y="2132856"/>
            <a:ext cx="1009650" cy="4318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ru-RU" sz="1400" dirty="0">
                <a:solidFill>
                  <a:prstClr val="black"/>
                </a:solidFill>
                <a:latin typeface="Georgia"/>
                <a:cs typeface="+mn-cs"/>
              </a:rPr>
              <a:t>млн руб.</a:t>
            </a:r>
          </a:p>
        </p:txBody>
      </p:sp>
      <p:sp>
        <p:nvSpPr>
          <p:cNvPr id="24581" name="Номер слайда 2">
            <a:extLst>
              <a:ext uri="{FF2B5EF4-FFF2-40B4-BE49-F238E27FC236}">
                <a16:creationId xmlns="" xmlns:a16="http://schemas.microsoft.com/office/drawing/2014/main" id="{38535885-4F79-4936-A9E9-ECD6ACBFD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D3B01DC3-CF41-4B1B-A92F-89C393ADD745}" type="slidenum">
              <a:rPr lang="ru-RU" altLang="ru-RU" sz="1800">
                <a:solidFill>
                  <a:srgbClr val="FFFFFF"/>
                </a:solidFill>
              </a:rPr>
              <a:pPr/>
              <a:t>12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6" name="Picture 14">
            <a:extLst>
              <a:ext uri="{FF2B5EF4-FFF2-40B4-BE49-F238E27FC236}">
                <a16:creationId xmlns="" xmlns:a16="http://schemas.microsoft.com/office/drawing/2014/main" id="{6E757F3B-2966-46D9-8493-A2D8F80F7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2455580" cy="163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1" descr="C:\Users\feu21-03\Documents\Работа\Презентации\рисунки для презентации к проекту бюджета\depositphotos_12278746-stock-photo-percentage-problems.jpg">
            <a:extLst>
              <a:ext uri="{FF2B5EF4-FFF2-40B4-BE49-F238E27FC236}">
                <a16:creationId xmlns="" xmlns:a16="http://schemas.microsoft.com/office/drawing/2014/main" id="{F809A71C-564B-4DB3-887D-70F5FF276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772816"/>
            <a:ext cx="1325151" cy="1326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2">
            <a:extLst>
              <a:ext uri="{FF2B5EF4-FFF2-40B4-BE49-F238E27FC236}">
                <a16:creationId xmlns="" xmlns:a16="http://schemas.microsoft.com/office/drawing/2014/main" id="{93DAED97-5A38-483E-85A2-8576764D2B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69107" y="548680"/>
            <a:ext cx="5978525" cy="1079500"/>
          </a:xfrm>
        </p:spPr>
        <p:txBody>
          <a:bodyPr/>
          <a:lstStyle/>
          <a:p>
            <a:pPr algn="ctr" eaLnBrk="1" hangingPunct="1"/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доходов бюджета</a:t>
            </a:r>
            <a:b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Пермского муниципального района </a:t>
            </a:r>
            <a:b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</a:t>
            </a:r>
            <a:r>
              <a:rPr lang="en-US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1-2024 </a:t>
            </a: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годы, %</a:t>
            </a:r>
          </a:p>
        </p:txBody>
      </p:sp>
      <p:graphicFrame>
        <p:nvGraphicFramePr>
          <p:cNvPr id="25604" name="Объект 4">
            <a:extLst>
              <a:ext uri="{FF2B5EF4-FFF2-40B4-BE49-F238E27FC236}">
                <a16:creationId xmlns="" xmlns:a16="http://schemas.microsoft.com/office/drawing/2014/main" id="{64E53099-08D3-41CB-9B75-65BE789412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6248915"/>
              </p:ext>
            </p:extLst>
          </p:nvPr>
        </p:nvGraphicFramePr>
        <p:xfrm>
          <a:off x="6228184" y="2276872"/>
          <a:ext cx="2838450" cy="197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5" r:id="rId4" imgW="2840982" imgH="1969179" progId="Excel.Chart.8">
                  <p:embed/>
                </p:oleObj>
              </mc:Choice>
              <mc:Fallback>
                <p:oleObj r:id="rId4" imgW="2840982" imgH="1969179" progId="Excel.Chart.8">
                  <p:embed/>
                  <p:pic>
                    <p:nvPicPr>
                      <p:cNvPr id="0" name="Объект 4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8184" y="2276872"/>
                        <a:ext cx="2838450" cy="1973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4">
            <a:extLst>
              <a:ext uri="{FF2B5EF4-FFF2-40B4-BE49-F238E27FC236}">
                <a16:creationId xmlns="" xmlns:a16="http://schemas.microsoft.com/office/drawing/2014/main" id="{602B1011-F13C-42BE-9602-6366CFDE14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4149444"/>
              </p:ext>
            </p:extLst>
          </p:nvPr>
        </p:nvGraphicFramePr>
        <p:xfrm>
          <a:off x="2987824" y="3284984"/>
          <a:ext cx="3363912" cy="3044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5606" name="Объект 4">
            <a:extLst>
              <a:ext uri="{FF2B5EF4-FFF2-40B4-BE49-F238E27FC236}">
                <a16:creationId xmlns="" xmlns:a16="http://schemas.microsoft.com/office/drawing/2014/main" id="{57CBD681-F405-458B-BEDF-4F0CDC166713}"/>
              </a:ext>
            </a:extLst>
          </p:cNvPr>
          <p:cNvGraphicFramePr>
            <a:graphicFrameLocks/>
          </p:cNvGraphicFramePr>
          <p:nvPr/>
        </p:nvGraphicFramePr>
        <p:xfrm>
          <a:off x="323850" y="4581525"/>
          <a:ext cx="3125788" cy="197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6" r:id="rId7" imgW="3121423" imgH="1975275" progId="Excel.Chart.8">
                  <p:embed/>
                </p:oleObj>
              </mc:Choice>
              <mc:Fallback>
                <p:oleObj r:id="rId7" imgW="3121423" imgH="1975275" progId="Excel.Chart.8">
                  <p:embed/>
                  <p:pic>
                    <p:nvPicPr>
                      <p:cNvPr id="0" name="Объект 4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4581525"/>
                        <a:ext cx="3125788" cy="1973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4">
            <a:extLst>
              <a:ext uri="{FF2B5EF4-FFF2-40B4-BE49-F238E27FC236}">
                <a16:creationId xmlns="" xmlns:a16="http://schemas.microsoft.com/office/drawing/2014/main" id="{58C4AA33-E473-4A99-87CC-CD1576F969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5318500"/>
              </p:ext>
            </p:extLst>
          </p:nvPr>
        </p:nvGraphicFramePr>
        <p:xfrm>
          <a:off x="6228184" y="4293096"/>
          <a:ext cx="2807866" cy="2231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" name="Объект 4">
            <a:extLst>
              <a:ext uri="{FF2B5EF4-FFF2-40B4-BE49-F238E27FC236}">
                <a16:creationId xmlns="" xmlns:a16="http://schemas.microsoft.com/office/drawing/2014/main" id="{E27520AE-4A05-4558-A36E-D60164EFDD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0648234"/>
              </p:ext>
            </p:extLst>
          </p:nvPr>
        </p:nvGraphicFramePr>
        <p:xfrm>
          <a:off x="6119813" y="1535621"/>
          <a:ext cx="3024187" cy="22328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2" name="Объект 4">
            <a:extLst>
              <a:ext uri="{FF2B5EF4-FFF2-40B4-BE49-F238E27FC236}">
                <a16:creationId xmlns="" xmlns:a16="http://schemas.microsoft.com/office/drawing/2014/main" id="{9EB1FCD3-BEFB-4377-8C34-E88BA7C826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1474412"/>
              </p:ext>
            </p:extLst>
          </p:nvPr>
        </p:nvGraphicFramePr>
        <p:xfrm>
          <a:off x="251520" y="1700808"/>
          <a:ext cx="2887662" cy="2168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5" name="Объект 4">
            <a:extLst>
              <a:ext uri="{FF2B5EF4-FFF2-40B4-BE49-F238E27FC236}">
                <a16:creationId xmlns="" xmlns:a16="http://schemas.microsoft.com/office/drawing/2014/main" id="{1E1D85A1-B5FB-4A50-A824-73817826D1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3509993"/>
              </p:ext>
            </p:extLst>
          </p:nvPr>
        </p:nvGraphicFramePr>
        <p:xfrm>
          <a:off x="323528" y="4365104"/>
          <a:ext cx="2665735" cy="2329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25611" name="Номер слайда 2">
            <a:extLst>
              <a:ext uri="{FF2B5EF4-FFF2-40B4-BE49-F238E27FC236}">
                <a16:creationId xmlns="" xmlns:a16="http://schemas.microsoft.com/office/drawing/2014/main" id="{10277B51-31A7-415F-B361-6DC26C9C5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663BE0E5-DEFA-4D08-8A10-7203CC753648}" type="slidenum">
              <a:rPr lang="ru-RU" altLang="ru-RU" sz="1800">
                <a:solidFill>
                  <a:srgbClr val="FFFFFF"/>
                </a:solidFill>
              </a:rPr>
              <a:pPr/>
              <a:t>13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="" xmlns:a16="http://schemas.microsoft.com/office/drawing/2014/main" id="{A41CD013-1F93-4C11-BCF1-4BFBC891CF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549275"/>
            <a:ext cx="8642350" cy="719138"/>
          </a:xfrm>
        </p:spPr>
        <p:txBody>
          <a:bodyPr/>
          <a:lstStyle/>
          <a:p>
            <a:pPr algn="ctr" eaLnBrk="1" hangingPunct="1"/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налоговых и неналоговых доходов бюджета</a:t>
            </a:r>
            <a:b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Пермского муниципального района на </a:t>
            </a:r>
            <a:r>
              <a:rPr lang="ru-RU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год, %</a:t>
            </a:r>
          </a:p>
        </p:txBody>
      </p:sp>
      <p:sp>
        <p:nvSpPr>
          <p:cNvPr id="26627" name="Номер слайда 1">
            <a:extLst>
              <a:ext uri="{FF2B5EF4-FFF2-40B4-BE49-F238E27FC236}">
                <a16:creationId xmlns="" xmlns:a16="http://schemas.microsoft.com/office/drawing/2014/main" id="{D3641539-1304-400F-8B63-5B63A5ECD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11A351FA-665A-4697-A4B5-B7EA8F69942D}" type="slidenum">
              <a:rPr lang="ru-RU" altLang="ru-RU" sz="1800">
                <a:solidFill>
                  <a:srgbClr val="FFFFFF"/>
                </a:solidFill>
              </a:rPr>
              <a:pPr/>
              <a:t>14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graphicFrame>
        <p:nvGraphicFramePr>
          <p:cNvPr id="2" name="Объект 4">
            <a:extLst>
              <a:ext uri="{FF2B5EF4-FFF2-40B4-BE49-F238E27FC236}">
                <a16:creationId xmlns="" xmlns:a16="http://schemas.microsoft.com/office/drawing/2014/main" id="{D2353292-5782-4704-8E03-53363FB646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6171412"/>
              </p:ext>
            </p:extLst>
          </p:nvPr>
        </p:nvGraphicFramePr>
        <p:xfrm>
          <a:off x="215900" y="1268760"/>
          <a:ext cx="8748588" cy="5402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="" xmlns:a16="http://schemas.microsoft.com/office/drawing/2014/main" id="{B58A30BD-6534-4B18-ABA0-1D5B5B774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595813"/>
            <a:ext cx="3810000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15">
            <a:extLst>
              <a:ext uri="{FF2B5EF4-FFF2-40B4-BE49-F238E27FC236}">
                <a16:creationId xmlns="" xmlns:a16="http://schemas.microsoft.com/office/drawing/2014/main" id="{25F9F44E-0642-4511-81FB-F538B7BA2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2088" y="1527175"/>
            <a:ext cx="1706562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400" b="1">
                <a:cs typeface="Times New Roman" panose="02020603050405020304" pitchFamily="18" charset="0"/>
              </a:rPr>
              <a:t>в % к 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altLang="ru-RU" sz="1400" b="1">
                <a:cs typeface="Times New Roman" panose="02020603050405020304" pitchFamily="18" charset="0"/>
              </a:rPr>
              <a:t>пред. году</a:t>
            </a:r>
          </a:p>
        </p:txBody>
      </p:sp>
      <p:sp>
        <p:nvSpPr>
          <p:cNvPr id="27652" name="TextBox 2">
            <a:extLst>
              <a:ext uri="{FF2B5EF4-FFF2-40B4-BE49-F238E27FC236}">
                <a16:creationId xmlns="" xmlns:a16="http://schemas.microsoft.com/office/drawing/2014/main" id="{DDBB5010-4DF5-4621-896B-4593B920A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88975"/>
            <a:ext cx="8562975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/>
              <a:t>Динамика поступления налоговых доходов на </a:t>
            </a:r>
            <a:r>
              <a:rPr lang="ru-RU" altLang="ru-RU" sz="2000" b="1" dirty="0" smtClean="0"/>
              <a:t>2021-2024 </a:t>
            </a:r>
            <a:r>
              <a:rPr lang="ru-RU" altLang="ru-RU" sz="2000" b="1" dirty="0"/>
              <a:t>годы  </a:t>
            </a:r>
          </a:p>
          <a:p>
            <a:pPr algn="ctr" eaLnBrk="1" hangingPunct="1"/>
            <a:r>
              <a:rPr lang="ru-RU" altLang="ru-RU" sz="2000" b="1" dirty="0"/>
              <a:t>(с учетом доп. норматива по НДФЛ взамен дотации), млн руб.</a:t>
            </a:r>
            <a:endParaRPr lang="ru-RU" altLang="ru-RU" sz="2000" b="1" dirty="0"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20">
            <a:extLst>
              <a:ext uri="{FF2B5EF4-FFF2-40B4-BE49-F238E27FC236}">
                <a16:creationId xmlns="" xmlns:a16="http://schemas.microsoft.com/office/drawing/2014/main" id="{F9DFC40F-8BE4-4B34-9877-B87B9A33A1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2403900"/>
              </p:ext>
            </p:extLst>
          </p:nvPr>
        </p:nvGraphicFramePr>
        <p:xfrm>
          <a:off x="395288" y="1628800"/>
          <a:ext cx="8570912" cy="5076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7654" name="Номер слайда 2">
            <a:extLst>
              <a:ext uri="{FF2B5EF4-FFF2-40B4-BE49-F238E27FC236}">
                <a16:creationId xmlns="" xmlns:a16="http://schemas.microsoft.com/office/drawing/2014/main" id="{B40363E1-D9D0-4CA4-B8F4-B5976F1D2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24FABC18-05D3-419A-B60F-1E9157A74A11}" type="slidenum">
              <a:rPr lang="ru-RU" altLang="ru-RU" sz="1800">
                <a:solidFill>
                  <a:srgbClr val="FFFFFF"/>
                </a:solidFill>
              </a:rPr>
              <a:pPr/>
              <a:t>15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15">
            <a:extLst>
              <a:ext uri="{FF2B5EF4-FFF2-40B4-BE49-F238E27FC236}">
                <a16:creationId xmlns="" xmlns:a16="http://schemas.microsoft.com/office/drawing/2014/main" id="{403316AB-CE99-49F5-BE9A-A1156265B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7438" y="2131827"/>
            <a:ext cx="1706562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400" b="1" dirty="0">
                <a:cs typeface="Times New Roman" panose="02020603050405020304" pitchFamily="18" charset="0"/>
              </a:rPr>
              <a:t>в % к пред. году</a:t>
            </a:r>
          </a:p>
        </p:txBody>
      </p:sp>
      <p:sp>
        <p:nvSpPr>
          <p:cNvPr id="28675" name="TextBox 2">
            <a:extLst>
              <a:ext uri="{FF2B5EF4-FFF2-40B4-BE49-F238E27FC236}">
                <a16:creationId xmlns="" xmlns:a16="http://schemas.microsoft.com/office/drawing/2014/main" id="{C439051D-3C92-4FCE-9F3F-E61665B61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736" y="767820"/>
            <a:ext cx="6768752" cy="1134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300" b="1" dirty="0"/>
              <a:t>Динамика поступления налога на доходы физических лиц на </a:t>
            </a:r>
            <a:r>
              <a:rPr lang="ru-RU" altLang="ru-RU" sz="2300" b="1" dirty="0" smtClean="0"/>
              <a:t>2021-2024 </a:t>
            </a:r>
            <a:r>
              <a:rPr lang="ru-RU" altLang="ru-RU" sz="2300" b="1" dirty="0"/>
              <a:t>годы (с учетом доп. норматива по НДФЛ </a:t>
            </a:r>
            <a:r>
              <a:rPr lang="ru-RU" altLang="ru-RU" sz="2300" b="1" dirty="0" smtClean="0"/>
              <a:t> взамен </a:t>
            </a:r>
            <a:r>
              <a:rPr lang="ru-RU" altLang="ru-RU" sz="2300" b="1" dirty="0"/>
              <a:t>дотации), млн руб.</a:t>
            </a:r>
            <a:endParaRPr lang="ru-RU" altLang="ru-RU" sz="2300" b="1" dirty="0"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20">
            <a:extLst>
              <a:ext uri="{FF2B5EF4-FFF2-40B4-BE49-F238E27FC236}">
                <a16:creationId xmlns="" xmlns:a16="http://schemas.microsoft.com/office/drawing/2014/main" id="{277372E2-09D5-41BF-94F8-8AB0CD5877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8845913"/>
              </p:ext>
            </p:extLst>
          </p:nvPr>
        </p:nvGraphicFramePr>
        <p:xfrm>
          <a:off x="291825" y="1772816"/>
          <a:ext cx="8570913" cy="49319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677" name="Номер слайда 3">
            <a:extLst>
              <a:ext uri="{FF2B5EF4-FFF2-40B4-BE49-F238E27FC236}">
                <a16:creationId xmlns="" xmlns:a16="http://schemas.microsoft.com/office/drawing/2014/main" id="{C5441048-770E-43FB-80AA-542D8F5A1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A6CD5F2A-63D5-4AF2-AB65-4EC65ABBBC01}" type="slidenum">
              <a:rPr lang="ru-RU" altLang="ru-RU" sz="1800">
                <a:solidFill>
                  <a:srgbClr val="FFFFFF"/>
                </a:solidFill>
              </a:rPr>
              <a:pPr/>
              <a:t>16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52" y="642788"/>
            <a:ext cx="2076894" cy="138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www.atlant-pravo.ru/upload/medialibrary/31b/toplivo_akciz.jpg">
            <a:extLst>
              <a:ext uri="{FF2B5EF4-FFF2-40B4-BE49-F238E27FC236}">
                <a16:creationId xmlns="" xmlns:a16="http://schemas.microsoft.com/office/drawing/2014/main" id="{11401612-FD17-476B-A776-10E28CD6D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84175"/>
            <a:ext cx="3057525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Box 15">
            <a:extLst>
              <a:ext uri="{FF2B5EF4-FFF2-40B4-BE49-F238E27FC236}">
                <a16:creationId xmlns="" xmlns:a16="http://schemas.microsoft.com/office/drawing/2014/main" id="{36A3C79D-3E7A-49AA-BF53-7E1FB2543E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7438" y="2060575"/>
            <a:ext cx="1706562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400" b="1">
                <a:cs typeface="Times New Roman" panose="02020603050405020304" pitchFamily="18" charset="0"/>
              </a:rPr>
              <a:t>в % к пред. году</a:t>
            </a:r>
          </a:p>
        </p:txBody>
      </p:sp>
      <p:sp>
        <p:nvSpPr>
          <p:cNvPr id="29700" name="TextBox 2">
            <a:extLst>
              <a:ext uri="{FF2B5EF4-FFF2-40B4-BE49-F238E27FC236}">
                <a16:creationId xmlns="" xmlns:a16="http://schemas.microsoft.com/office/drawing/2014/main" id="{7A641FE6-99BA-44A4-973E-362C4E450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9104" y="692696"/>
            <a:ext cx="6394896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/>
              <a:t>Динамика поступления акцизов на нефтепродукты </a:t>
            </a:r>
          </a:p>
          <a:p>
            <a:pPr algn="ctr" eaLnBrk="1" hangingPunct="1"/>
            <a:r>
              <a:rPr lang="ru-RU" altLang="ru-RU" sz="2400" b="1" dirty="0"/>
              <a:t>на </a:t>
            </a:r>
            <a:r>
              <a:rPr lang="ru-RU" altLang="ru-RU" sz="2400" b="1" dirty="0" smtClean="0"/>
              <a:t>2021-2024 </a:t>
            </a:r>
            <a:r>
              <a:rPr lang="ru-RU" altLang="ru-RU" sz="2400" b="1" dirty="0"/>
              <a:t>годы, млн руб.</a:t>
            </a:r>
            <a:endParaRPr lang="ru-RU" altLang="ru-RU" sz="2400" b="1" dirty="0"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20">
            <a:extLst>
              <a:ext uri="{FF2B5EF4-FFF2-40B4-BE49-F238E27FC236}">
                <a16:creationId xmlns="" xmlns:a16="http://schemas.microsoft.com/office/drawing/2014/main" id="{1033F961-8FF8-4D38-9E40-64095958D8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0408376"/>
              </p:ext>
            </p:extLst>
          </p:nvPr>
        </p:nvGraphicFramePr>
        <p:xfrm>
          <a:off x="107950" y="1772816"/>
          <a:ext cx="8569325" cy="4899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9702" name="Номер слайда 2">
            <a:extLst>
              <a:ext uri="{FF2B5EF4-FFF2-40B4-BE49-F238E27FC236}">
                <a16:creationId xmlns="" xmlns:a16="http://schemas.microsoft.com/office/drawing/2014/main" id="{6A4BD0BD-6BD8-4384-B723-D177D399B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BBD4A0E7-9730-48C5-84B8-C755B9CC63D7}" type="slidenum">
              <a:rPr lang="ru-RU" altLang="ru-RU" sz="1800">
                <a:solidFill>
                  <a:srgbClr val="FFFFFF"/>
                </a:solidFill>
              </a:rPr>
              <a:pPr/>
              <a:t>17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26" b="89344" l="2730" r="975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" y="427757"/>
            <a:ext cx="2457450" cy="1921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3" name="TextBox 15">
            <a:extLst>
              <a:ext uri="{FF2B5EF4-FFF2-40B4-BE49-F238E27FC236}">
                <a16:creationId xmlns="" xmlns:a16="http://schemas.microsoft.com/office/drawing/2014/main" id="{4C705171-B917-48FF-B5BE-748C9BE22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6638" y="1818407"/>
            <a:ext cx="1706562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400" b="1">
                <a:cs typeface="Times New Roman" panose="02020603050405020304" pitchFamily="18" charset="0"/>
              </a:rPr>
              <a:t>в % к пред. году</a:t>
            </a:r>
          </a:p>
        </p:txBody>
      </p:sp>
      <p:graphicFrame>
        <p:nvGraphicFramePr>
          <p:cNvPr id="2" name="Диаграмма 20">
            <a:extLst>
              <a:ext uri="{FF2B5EF4-FFF2-40B4-BE49-F238E27FC236}">
                <a16:creationId xmlns="" xmlns:a16="http://schemas.microsoft.com/office/drawing/2014/main" id="{A5AE548A-143D-4DFD-AE1C-F5C84F9110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1677549"/>
              </p:ext>
            </p:extLst>
          </p:nvPr>
        </p:nvGraphicFramePr>
        <p:xfrm>
          <a:off x="97341" y="2051929"/>
          <a:ext cx="9001920" cy="46572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0725" name="TextBox 2">
            <a:extLst>
              <a:ext uri="{FF2B5EF4-FFF2-40B4-BE49-F238E27FC236}">
                <a16:creationId xmlns="" xmlns:a16="http://schemas.microsoft.com/office/drawing/2014/main" id="{4A88E302-CE9E-4373-8FE1-F395D61DD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8663" y="637307"/>
            <a:ext cx="6894537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/>
              <a:t>Динамика поступления налога, взимаемого в связи с применением патентной системы налогообложения на </a:t>
            </a:r>
            <a:r>
              <a:rPr lang="ru-RU" altLang="ru-RU" sz="2400" b="1" dirty="0" smtClean="0"/>
              <a:t>2021-2024 </a:t>
            </a:r>
            <a:r>
              <a:rPr lang="ru-RU" altLang="ru-RU" sz="2400" b="1" dirty="0"/>
              <a:t>годы, млн руб.</a:t>
            </a:r>
            <a:endParaRPr lang="ru-RU" altLang="ru-RU" sz="2400" b="1" dirty="0">
              <a:cs typeface="Times New Roman" panose="02020603050405020304" pitchFamily="18" charset="0"/>
            </a:endParaRPr>
          </a:p>
        </p:txBody>
      </p:sp>
      <p:sp>
        <p:nvSpPr>
          <p:cNvPr id="30726" name="Номер слайда 2">
            <a:extLst>
              <a:ext uri="{FF2B5EF4-FFF2-40B4-BE49-F238E27FC236}">
                <a16:creationId xmlns="" xmlns:a16="http://schemas.microsoft.com/office/drawing/2014/main" id="{B72FDE6F-6488-49DB-8ADE-E3BCC91ED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CCB0AE90-F714-4A93-A808-B402F82F3077}" type="slidenum">
              <a:rPr lang="ru-RU" altLang="ru-RU" sz="1800">
                <a:solidFill>
                  <a:srgbClr val="FFFFFF"/>
                </a:solidFill>
              </a:rPr>
              <a:pPr/>
              <a:t>18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="" xmlns:a16="http://schemas.microsoft.com/office/drawing/2014/main" id="{9B17E7E7-4A24-4F45-BBAD-01BE871A8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3550"/>
            <a:ext cx="2339975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Box 15">
            <a:extLst>
              <a:ext uri="{FF2B5EF4-FFF2-40B4-BE49-F238E27FC236}">
                <a16:creationId xmlns="" xmlns:a16="http://schemas.microsoft.com/office/drawing/2014/main" id="{158234B3-A4EE-49AD-94F5-B9765B2234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2060575"/>
            <a:ext cx="1706563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400" b="1">
                <a:cs typeface="Times New Roman" panose="02020603050405020304" pitchFamily="18" charset="0"/>
              </a:rPr>
              <a:t>в % к пред. году</a:t>
            </a:r>
          </a:p>
        </p:txBody>
      </p:sp>
      <p:sp>
        <p:nvSpPr>
          <p:cNvPr id="31748" name="TextBox 2">
            <a:extLst>
              <a:ext uri="{FF2B5EF4-FFF2-40B4-BE49-F238E27FC236}">
                <a16:creationId xmlns="" xmlns:a16="http://schemas.microsoft.com/office/drawing/2014/main" id="{C42DF4C0-5E56-4160-919D-80033E61D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736" y="708025"/>
            <a:ext cx="6819677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/>
              <a:t>Динамика поступления транспортного налога </a:t>
            </a:r>
          </a:p>
          <a:p>
            <a:pPr algn="ctr" eaLnBrk="1" hangingPunct="1"/>
            <a:r>
              <a:rPr lang="ru-RU" altLang="ru-RU" sz="2400" b="1" dirty="0"/>
              <a:t> на </a:t>
            </a:r>
            <a:r>
              <a:rPr lang="ru-RU" altLang="ru-RU" sz="2400" b="1" dirty="0" smtClean="0"/>
              <a:t>2021-2024 </a:t>
            </a:r>
            <a:r>
              <a:rPr lang="ru-RU" altLang="ru-RU" sz="2400" b="1" dirty="0"/>
              <a:t>годы, млн руб.</a:t>
            </a:r>
            <a:endParaRPr lang="ru-RU" altLang="ru-RU" sz="2400" b="1" dirty="0"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20">
            <a:extLst>
              <a:ext uri="{FF2B5EF4-FFF2-40B4-BE49-F238E27FC236}">
                <a16:creationId xmlns="" xmlns:a16="http://schemas.microsoft.com/office/drawing/2014/main" id="{70212001-EB6B-4A3C-B552-F7AA62AD7F9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0442607"/>
              </p:ext>
            </p:extLst>
          </p:nvPr>
        </p:nvGraphicFramePr>
        <p:xfrm>
          <a:off x="179388" y="1773238"/>
          <a:ext cx="8569325" cy="4973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1750" name="Номер слайда 1">
            <a:extLst>
              <a:ext uri="{FF2B5EF4-FFF2-40B4-BE49-F238E27FC236}">
                <a16:creationId xmlns="" xmlns:a16="http://schemas.microsoft.com/office/drawing/2014/main" id="{20E3B934-CA4F-48C0-9B37-113447E17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4E0AB353-8946-4A76-9058-1AAB450A12BB}" type="slidenum">
              <a:rPr lang="ru-RU" altLang="ru-RU" sz="1800">
                <a:solidFill>
                  <a:srgbClr val="FFFFFF"/>
                </a:solidFill>
              </a:rPr>
              <a:pPr/>
              <a:t>19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C:\Users\feu21-03\Documents\Работа\Презентации\рисунки для презентации к проекту бюджета\depositphotos_98381822-stock-photo-old-torn-paper-scroll-isolated.jpg">
            <a:extLst>
              <a:ext uri="{FF2B5EF4-FFF2-40B4-BE49-F238E27FC236}">
                <a16:creationId xmlns="" xmlns:a16="http://schemas.microsoft.com/office/drawing/2014/main" id="{30F0A329-8006-495D-BAAB-5BE23E5E5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488" y="765175"/>
            <a:ext cx="9488488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2">
            <a:extLst>
              <a:ext uri="{FF2B5EF4-FFF2-40B4-BE49-F238E27FC236}">
                <a16:creationId xmlns="" xmlns:a16="http://schemas.microsoft.com/office/drawing/2014/main" id="{FAB5D911-CCA2-4BA4-A826-38B92D0637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9592" y="368300"/>
            <a:ext cx="7776864" cy="1008063"/>
          </a:xfrm>
        </p:spPr>
        <p:txBody>
          <a:bodyPr/>
          <a:lstStyle/>
          <a:p>
            <a:pPr algn="ctr"/>
            <a:r>
              <a:rPr lang="ru-RU" altLang="ru-RU" sz="2400" b="1" dirty="0">
                <a:latin typeface="Times New Roman" panose="02020603050405020304" pitchFamily="18" charset="0"/>
              </a:rPr>
              <a:t>Общая характеристика муниципального образования «Пермский муниципальный район»</a:t>
            </a:r>
          </a:p>
        </p:txBody>
      </p:sp>
      <p:sp>
        <p:nvSpPr>
          <p:cNvPr id="14340" name="Номер слайда 4">
            <a:extLst>
              <a:ext uri="{FF2B5EF4-FFF2-40B4-BE49-F238E27FC236}">
                <a16:creationId xmlns="" xmlns:a16="http://schemas.microsoft.com/office/drawing/2014/main" id="{BF060020-BBBA-45AC-8C08-194F20582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91D666CE-4372-425D-9E4A-4CE5D8B18B94}" type="slidenum">
              <a:rPr lang="ru-RU" altLang="ru-RU" sz="1800">
                <a:solidFill>
                  <a:srgbClr val="FFFFFF"/>
                </a:solidFill>
              </a:rPr>
              <a:pPr/>
              <a:t>2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14341" name="Picture 5">
            <a:extLst>
              <a:ext uri="{FF2B5EF4-FFF2-40B4-BE49-F238E27FC236}">
                <a16:creationId xmlns="" xmlns:a16="http://schemas.microsoft.com/office/drawing/2014/main" id="{E7256C49-2E13-4C66-8F49-F154A71018C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825" y="2205038"/>
            <a:ext cx="3360738" cy="4070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Box 1">
            <a:extLst>
              <a:ext uri="{FF2B5EF4-FFF2-40B4-BE49-F238E27FC236}">
                <a16:creationId xmlns="" xmlns:a16="http://schemas.microsoft.com/office/drawing/2014/main" id="{76E71A32-26F8-489F-8D65-4E7CF802C7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1813" y="1844675"/>
            <a:ext cx="3527425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800" dirty="0"/>
              <a:t>Общая площадь: </a:t>
            </a:r>
          </a:p>
          <a:p>
            <a:r>
              <a:rPr lang="ru-RU" altLang="ru-RU" sz="2400" b="1" dirty="0"/>
              <a:t>3 753,05 кв. км</a:t>
            </a:r>
          </a:p>
          <a:p>
            <a:r>
              <a:rPr lang="ru-RU" altLang="ru-RU" sz="1800" dirty="0"/>
              <a:t>Плотность населения: </a:t>
            </a:r>
          </a:p>
          <a:p>
            <a:r>
              <a:rPr lang="ru-RU" altLang="ru-RU" sz="2400" b="1" dirty="0" smtClean="0"/>
              <a:t>32 чел. </a:t>
            </a:r>
            <a:r>
              <a:rPr lang="ru-RU" altLang="ru-RU" sz="2400" b="1" dirty="0"/>
              <a:t>на 1 кв. км</a:t>
            </a:r>
          </a:p>
          <a:p>
            <a:endParaRPr lang="ru-RU" altLang="ru-RU" sz="1800" dirty="0">
              <a:solidFill>
                <a:srgbClr val="0070C0"/>
              </a:solidFill>
            </a:endParaRPr>
          </a:p>
        </p:txBody>
      </p:sp>
      <p:sp>
        <p:nvSpPr>
          <p:cNvPr id="14343" name="TextBox 3">
            <a:extLst>
              <a:ext uri="{FF2B5EF4-FFF2-40B4-BE49-F238E27FC236}">
                <a16:creationId xmlns="" xmlns:a16="http://schemas.microsoft.com/office/drawing/2014/main" id="{6301803F-BDC9-4AB6-860A-A6883D7DDE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1844675"/>
            <a:ext cx="295275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800" dirty="0"/>
              <a:t>Основан:</a:t>
            </a:r>
            <a:r>
              <a:rPr lang="ru-RU" altLang="ru-RU" sz="2400" dirty="0">
                <a:solidFill>
                  <a:srgbClr val="FF3399"/>
                </a:solidFill>
              </a:rPr>
              <a:t> </a:t>
            </a:r>
            <a:r>
              <a:rPr lang="ru-RU" altLang="ru-RU" sz="2400" b="1" dirty="0"/>
              <a:t>1939 год</a:t>
            </a:r>
          </a:p>
          <a:p>
            <a:endParaRPr lang="ru-RU" altLang="ru-RU" sz="1800" dirty="0">
              <a:solidFill>
                <a:srgbClr val="CC0066"/>
              </a:solidFill>
            </a:endParaRPr>
          </a:p>
          <a:p>
            <a:r>
              <a:rPr lang="ru-RU" altLang="ru-RU" sz="1800" dirty="0"/>
              <a:t>Численность населения: </a:t>
            </a:r>
            <a:r>
              <a:rPr lang="ru-RU" altLang="ru-RU" sz="2400" b="1" dirty="0" smtClean="0"/>
              <a:t>116 353 </a:t>
            </a:r>
            <a:r>
              <a:rPr lang="ru-RU" altLang="ru-RU" sz="2400" b="1" dirty="0"/>
              <a:t>чел.</a:t>
            </a:r>
          </a:p>
        </p:txBody>
      </p:sp>
      <p:sp>
        <p:nvSpPr>
          <p:cNvPr id="14344" name="TextBox 5">
            <a:extLst>
              <a:ext uri="{FF2B5EF4-FFF2-40B4-BE49-F238E27FC236}">
                <a16:creationId xmlns="" xmlns:a16="http://schemas.microsoft.com/office/drawing/2014/main" id="{EEC9FA97-483E-4DE1-9BD6-1DA68FAE8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101" y="3407539"/>
            <a:ext cx="3960813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800" dirty="0"/>
              <a:t>Основные виды экономической деятельности:</a:t>
            </a:r>
          </a:p>
          <a:p>
            <a:endParaRPr lang="ru-RU" altLang="ru-RU" sz="1800" dirty="0">
              <a:solidFill>
                <a:srgbClr val="0000FF"/>
              </a:solidFill>
            </a:endParaRPr>
          </a:p>
          <a:p>
            <a:r>
              <a:rPr lang="ru-RU" altLang="ru-RU" sz="1800" dirty="0">
                <a:solidFill>
                  <a:srgbClr val="0000FF"/>
                </a:solidFill>
              </a:rPr>
              <a:t>        </a:t>
            </a:r>
            <a:r>
              <a:rPr lang="ru-RU" altLang="ru-RU" sz="1800" b="1" dirty="0"/>
              <a:t>обрабатывающее производство</a:t>
            </a:r>
          </a:p>
          <a:p>
            <a:endParaRPr lang="ru-RU" altLang="ru-RU" sz="1800" b="1" dirty="0"/>
          </a:p>
          <a:p>
            <a:r>
              <a:rPr lang="ru-RU" altLang="ru-RU" sz="1800" b="1" dirty="0"/>
              <a:t>         транспортировка и хранение</a:t>
            </a:r>
          </a:p>
          <a:p>
            <a:r>
              <a:rPr lang="ru-RU" altLang="ru-RU" sz="1800" b="1" dirty="0"/>
              <a:t>         </a:t>
            </a:r>
          </a:p>
          <a:p>
            <a:r>
              <a:rPr lang="ru-RU" altLang="ru-RU" sz="1800" b="1" dirty="0"/>
              <a:t>          строительство</a:t>
            </a:r>
          </a:p>
          <a:p>
            <a:endParaRPr lang="ru-RU" altLang="ru-RU" sz="1800" b="1" dirty="0"/>
          </a:p>
          <a:p>
            <a:r>
              <a:rPr lang="ru-RU" altLang="ru-RU" sz="1800" b="1" dirty="0"/>
              <a:t>          сельское хозяйство</a:t>
            </a:r>
          </a:p>
          <a:p>
            <a:endParaRPr lang="ru-RU" altLang="ru-RU" sz="1800" b="1" dirty="0"/>
          </a:p>
          <a:p>
            <a:endParaRPr lang="ru-RU" altLang="ru-RU" sz="1800" b="1" dirty="0"/>
          </a:p>
        </p:txBody>
      </p:sp>
      <p:pic>
        <p:nvPicPr>
          <p:cNvPr id="14345" name="Picture 6">
            <a:extLst>
              <a:ext uri="{FF2B5EF4-FFF2-40B4-BE49-F238E27FC236}">
                <a16:creationId xmlns="" xmlns:a16="http://schemas.microsoft.com/office/drawing/2014/main" id="{B3EE040C-5E87-4A73-900E-A76E3A232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52" y="4149080"/>
            <a:ext cx="390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9" descr="C:\Users\feu21-03\Documents\Работа\Презентации\рисунки для презентации к проекту бюджета\8.png">
            <a:extLst>
              <a:ext uri="{FF2B5EF4-FFF2-40B4-BE49-F238E27FC236}">
                <a16:creationId xmlns="" xmlns:a16="http://schemas.microsoft.com/office/drawing/2014/main" id="{86578978-CDF8-4DE4-A6D9-A980D301F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01" y="4759325"/>
            <a:ext cx="4953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0" descr="C:\Users\feu21-03\Documents\Работа\Презентации\рисунки для презентации к проекту бюджета\computer-icons-architectural-engineering-construction-worker-building-equipment-clipart.jpg">
            <a:extLst>
              <a:ext uri="{FF2B5EF4-FFF2-40B4-BE49-F238E27FC236}">
                <a16:creationId xmlns="" xmlns:a16="http://schemas.microsoft.com/office/drawing/2014/main" id="{8B8D5BB4-A3E9-4EF9-B83D-9529428C9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25" y="5292725"/>
            <a:ext cx="446087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2" name="Picture 2" descr="C:\Users\feu21-03\Documents\Работа\Презентации\рисунки для презентации к проекту бюджета\depositphotos_58965017-stock-illustration-tractor-icon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3" t="10611" r="13844" b="7913"/>
          <a:stretch/>
        </p:blipFill>
        <p:spPr bwMode="auto">
          <a:xfrm>
            <a:off x="667524" y="5902246"/>
            <a:ext cx="485602" cy="37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0" descr="C:\Documents and Settings\b_alex\Рабочий стол\gerb.png">
            <a:extLst>
              <a:ext uri="{FF2B5EF4-FFF2-40B4-BE49-F238E27FC236}">
                <a16:creationId xmlns="" xmlns:a16="http://schemas.microsoft.com/office/drawing/2014/main" id="{19E865B3-C2BE-4424-8B1E-8503772A6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7" y="402823"/>
            <a:ext cx="72072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="" xmlns:a16="http://schemas.microsoft.com/office/drawing/2014/main" id="{F7D10779-FB2C-429F-B076-1947D4BFA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34975"/>
            <a:ext cx="2159794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Box 15">
            <a:extLst>
              <a:ext uri="{FF2B5EF4-FFF2-40B4-BE49-F238E27FC236}">
                <a16:creationId xmlns="" xmlns:a16="http://schemas.microsoft.com/office/drawing/2014/main" id="{26674290-144B-41FD-85D8-03E351553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2200" y="1624013"/>
            <a:ext cx="1706563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400" b="1">
                <a:cs typeface="Times New Roman" panose="02020603050405020304" pitchFamily="18" charset="0"/>
              </a:rPr>
              <a:t>в % к пред. году</a:t>
            </a:r>
          </a:p>
        </p:txBody>
      </p:sp>
      <p:sp>
        <p:nvSpPr>
          <p:cNvPr id="32772" name="TextBox 2">
            <a:extLst>
              <a:ext uri="{FF2B5EF4-FFF2-40B4-BE49-F238E27FC236}">
                <a16:creationId xmlns="" xmlns:a16="http://schemas.microsoft.com/office/drawing/2014/main" id="{F59F4B94-47C4-4765-A019-BE831206B1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4694" y="692696"/>
            <a:ext cx="7161212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/>
              <a:t>Динамика поступления неналоговых доходов</a:t>
            </a:r>
          </a:p>
          <a:p>
            <a:pPr algn="ctr" eaLnBrk="1" hangingPunct="1"/>
            <a:r>
              <a:rPr lang="ru-RU" altLang="ru-RU" sz="2400" b="1" dirty="0"/>
              <a:t> на </a:t>
            </a:r>
            <a:r>
              <a:rPr lang="ru-RU" altLang="ru-RU" sz="2400" b="1" dirty="0" smtClean="0"/>
              <a:t>2021-2024  </a:t>
            </a:r>
            <a:r>
              <a:rPr lang="ru-RU" altLang="ru-RU" sz="2400" b="1" dirty="0"/>
              <a:t>годы, млн руб.</a:t>
            </a:r>
            <a:endParaRPr lang="ru-RU" altLang="ru-RU" sz="2400" b="1" dirty="0"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20">
            <a:extLst>
              <a:ext uri="{FF2B5EF4-FFF2-40B4-BE49-F238E27FC236}">
                <a16:creationId xmlns="" xmlns:a16="http://schemas.microsoft.com/office/drawing/2014/main" id="{2F691E10-DA87-4819-9A84-8FBE2B813A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1600936"/>
              </p:ext>
            </p:extLst>
          </p:nvPr>
        </p:nvGraphicFramePr>
        <p:xfrm>
          <a:off x="323850" y="1430338"/>
          <a:ext cx="8569325" cy="5087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2774" name="Номер слайда 1">
            <a:extLst>
              <a:ext uri="{FF2B5EF4-FFF2-40B4-BE49-F238E27FC236}">
                <a16:creationId xmlns="" xmlns:a16="http://schemas.microsoft.com/office/drawing/2014/main" id="{77D6203D-153E-407F-A2D5-AD08959F9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03C7481B-AD37-460E-A13B-9344B77867B8}" type="slidenum">
              <a:rPr lang="ru-RU" altLang="ru-RU" sz="1800">
                <a:solidFill>
                  <a:srgbClr val="FFFFFF"/>
                </a:solidFill>
              </a:rPr>
              <a:pPr/>
              <a:t>20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 descr="C:\Users\feu21-03\Desktop\Новая папка (2)\негат.jpg">
            <a:extLst>
              <a:ext uri="{FF2B5EF4-FFF2-40B4-BE49-F238E27FC236}">
                <a16:creationId xmlns="" xmlns:a16="http://schemas.microsoft.com/office/drawing/2014/main" id="{37941A45-F951-4C2F-A2CD-0E549478C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476250"/>
            <a:ext cx="3548062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15">
            <a:extLst>
              <a:ext uri="{FF2B5EF4-FFF2-40B4-BE49-F238E27FC236}">
                <a16:creationId xmlns="" xmlns:a16="http://schemas.microsoft.com/office/drawing/2014/main" id="{E305FC5D-A8A4-48BF-8E0C-6C262054B7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7438" y="2205038"/>
            <a:ext cx="1706562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400" b="1">
                <a:cs typeface="Times New Roman" panose="02020603050405020304" pitchFamily="18" charset="0"/>
              </a:rPr>
              <a:t>в % к пред. году</a:t>
            </a:r>
          </a:p>
        </p:txBody>
      </p:sp>
      <p:sp>
        <p:nvSpPr>
          <p:cNvPr id="33796" name="TextBox 2">
            <a:extLst>
              <a:ext uri="{FF2B5EF4-FFF2-40B4-BE49-F238E27FC236}">
                <a16:creationId xmlns="" xmlns:a16="http://schemas.microsoft.com/office/drawing/2014/main" id="{A55E0A04-BE2D-494F-B4CE-6216E6009B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0361" y="565150"/>
            <a:ext cx="5651500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/>
              <a:t>Динамика поступления платежей за негативное воздействие на окружающую среду</a:t>
            </a:r>
          </a:p>
          <a:p>
            <a:pPr algn="ctr" eaLnBrk="1" hangingPunct="1"/>
            <a:r>
              <a:rPr lang="ru-RU" altLang="ru-RU" sz="2400" b="1" dirty="0"/>
              <a:t> на </a:t>
            </a:r>
            <a:r>
              <a:rPr lang="ru-RU" altLang="ru-RU" sz="2400" b="1" dirty="0" smtClean="0"/>
              <a:t>2021-2024 </a:t>
            </a:r>
            <a:r>
              <a:rPr lang="ru-RU" altLang="ru-RU" sz="2400" b="1" dirty="0"/>
              <a:t>годы, млн руб.</a:t>
            </a:r>
            <a:endParaRPr lang="ru-RU" altLang="ru-RU" sz="2400" b="1" dirty="0"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20">
            <a:extLst>
              <a:ext uri="{FF2B5EF4-FFF2-40B4-BE49-F238E27FC236}">
                <a16:creationId xmlns="" xmlns:a16="http://schemas.microsoft.com/office/drawing/2014/main" id="{073007FA-440E-4E71-A56D-3ECA67C6A8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5376118"/>
              </p:ext>
            </p:extLst>
          </p:nvPr>
        </p:nvGraphicFramePr>
        <p:xfrm>
          <a:off x="179388" y="2301875"/>
          <a:ext cx="8820150" cy="4367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3798" name="Номер слайда 2">
            <a:extLst>
              <a:ext uri="{FF2B5EF4-FFF2-40B4-BE49-F238E27FC236}">
                <a16:creationId xmlns="" xmlns:a16="http://schemas.microsoft.com/office/drawing/2014/main" id="{4F984062-83BB-4C61-A1B1-0AF5CE779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3C647EA3-C092-46F6-81B2-B5A6B5199EB8}" type="slidenum">
              <a:rPr lang="ru-RU" altLang="ru-RU" sz="1800">
                <a:solidFill>
                  <a:srgbClr val="FFFFFF"/>
                </a:solidFill>
              </a:rPr>
              <a:pPr/>
              <a:t>21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="" xmlns:a16="http://schemas.microsoft.com/office/drawing/2014/main" id="{969FE949-3A13-418B-8A9D-BAA02FE158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1520" y="500857"/>
            <a:ext cx="8208912" cy="1152004"/>
          </a:xfrm>
        </p:spPr>
        <p:txBody>
          <a:bodyPr/>
          <a:lstStyle/>
          <a:p>
            <a:pPr algn="ctr" eaLnBrk="1" hangingPunct="1"/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</a:t>
            </a:r>
            <a:r>
              <a:rPr lang="ru-RU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доходов от использования и реализации имущества и земли </a:t>
            </a: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b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Пермского муниципального района на 20</a:t>
            </a:r>
            <a:r>
              <a:rPr lang="en-US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1-2024 </a:t>
            </a: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graphicFrame>
        <p:nvGraphicFramePr>
          <p:cNvPr id="2" name="Объект 2">
            <a:extLst>
              <a:ext uri="{FF2B5EF4-FFF2-40B4-BE49-F238E27FC236}">
                <a16:creationId xmlns="" xmlns:a16="http://schemas.microsoft.com/office/drawing/2014/main" id="{1C994812-17B7-4E36-B67E-230F9117B1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71527"/>
              </p:ext>
            </p:extLst>
          </p:nvPr>
        </p:nvGraphicFramePr>
        <p:xfrm>
          <a:off x="212228" y="1772816"/>
          <a:ext cx="8931772" cy="4857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10">
            <a:extLst>
              <a:ext uri="{FF2B5EF4-FFF2-40B4-BE49-F238E27FC236}">
                <a16:creationId xmlns="" xmlns:a16="http://schemas.microsoft.com/office/drawing/2014/main" id="{A954B466-6BE8-415D-99C9-DCFCE119A9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624" y="1706128"/>
            <a:ext cx="1009650" cy="4318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ru-RU" sz="1400" dirty="0" smtClean="0">
                <a:solidFill>
                  <a:prstClr val="black"/>
                </a:solidFill>
                <a:latin typeface="Georgia"/>
                <a:cs typeface="+mn-cs"/>
              </a:rPr>
              <a:t>тыс. </a:t>
            </a:r>
            <a:r>
              <a:rPr lang="ru-RU" sz="1400" dirty="0">
                <a:solidFill>
                  <a:prstClr val="black"/>
                </a:solidFill>
                <a:latin typeface="Georgia"/>
                <a:cs typeface="+mn-cs"/>
              </a:rPr>
              <a:t>руб.</a:t>
            </a:r>
          </a:p>
        </p:txBody>
      </p:sp>
      <p:sp>
        <p:nvSpPr>
          <p:cNvPr id="24581" name="Номер слайда 2">
            <a:extLst>
              <a:ext uri="{FF2B5EF4-FFF2-40B4-BE49-F238E27FC236}">
                <a16:creationId xmlns="" xmlns:a16="http://schemas.microsoft.com/office/drawing/2014/main" id="{38535885-4F79-4936-A9E9-ECD6ACBFD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D3B01DC3-CF41-4B1B-A92F-89C393ADD745}" type="slidenum">
              <a:rPr lang="ru-RU" altLang="ru-RU" sz="1800">
                <a:solidFill>
                  <a:srgbClr val="FFFFFF"/>
                </a:solidFill>
              </a:rPr>
              <a:pPr/>
              <a:t>22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956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Номер слайда 18">
            <a:extLst>
              <a:ext uri="{FF2B5EF4-FFF2-40B4-BE49-F238E27FC236}">
                <a16:creationId xmlns="" xmlns:a16="http://schemas.microsoft.com/office/drawing/2014/main" id="{60781666-2ADE-4C1D-9836-12DE96A48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804025" y="666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AD01454A-4AE9-426F-B3AA-2CA7C08C919D}" type="slidenum">
              <a:rPr lang="ru-RU" altLang="ru-RU" sz="1800">
                <a:solidFill>
                  <a:schemeClr val="bg1"/>
                </a:solidFill>
              </a:rPr>
              <a:pPr/>
              <a:t>23</a:t>
            </a:fld>
            <a:endParaRPr lang="ru-RU" altLang="ru-RU" sz="1800">
              <a:solidFill>
                <a:schemeClr val="bg1"/>
              </a:solidFill>
            </a:endParaRPr>
          </a:p>
        </p:txBody>
      </p:sp>
      <p:sp>
        <p:nvSpPr>
          <p:cNvPr id="35843" name="TextBox 2">
            <a:extLst>
              <a:ext uri="{FF2B5EF4-FFF2-40B4-BE49-F238E27FC236}">
                <a16:creationId xmlns="" xmlns:a16="http://schemas.microsoft.com/office/drawing/2014/main" id="{3C4A0109-AB5C-4925-A80E-091BF1727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7744" y="785728"/>
            <a:ext cx="6794821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/>
              <a:t>Динамика расходов бюджета                     </a:t>
            </a:r>
            <a:br>
              <a:rPr lang="ru-RU" altLang="ru-RU" sz="2400" b="1" dirty="0"/>
            </a:br>
            <a:r>
              <a:rPr lang="ru-RU" altLang="ru-RU" sz="2400" b="1" dirty="0"/>
              <a:t>Пермского муниципального района</a:t>
            </a:r>
          </a:p>
          <a:p>
            <a:pPr algn="ctr" eaLnBrk="1" hangingPunct="1"/>
            <a:r>
              <a:rPr lang="ru-RU" altLang="ru-RU" sz="2400" b="1" dirty="0"/>
              <a:t> на </a:t>
            </a:r>
            <a:r>
              <a:rPr lang="ru-RU" altLang="ru-RU" sz="2400" b="1" dirty="0" smtClean="0"/>
              <a:t>2021-2024 </a:t>
            </a:r>
            <a:r>
              <a:rPr lang="ru-RU" altLang="ru-RU" sz="2400" b="1" dirty="0"/>
              <a:t>годы, млн. руб.</a:t>
            </a:r>
            <a:endParaRPr lang="ru-RU" altLang="ru-RU" sz="2400" b="1" dirty="0"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20">
            <a:extLst>
              <a:ext uri="{FF2B5EF4-FFF2-40B4-BE49-F238E27FC236}">
                <a16:creationId xmlns="" xmlns:a16="http://schemas.microsoft.com/office/drawing/2014/main" id="{EE00D746-C91B-475F-876B-F42DC44F86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1453356"/>
              </p:ext>
            </p:extLst>
          </p:nvPr>
        </p:nvGraphicFramePr>
        <p:xfrm>
          <a:off x="184150" y="2184400"/>
          <a:ext cx="8863013" cy="5218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5856" name="Picture 16">
            <a:extLst>
              <a:ext uri="{FF2B5EF4-FFF2-40B4-BE49-F238E27FC236}">
                <a16:creationId xmlns="" xmlns:a16="http://schemas.microsoft.com/office/drawing/2014/main" id="{FEC2ED08-9CC4-4925-83E2-0088349FE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78" y="431800"/>
            <a:ext cx="1753245" cy="184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8401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Овал 29">
            <a:extLst>
              <a:ext uri="{FF2B5EF4-FFF2-40B4-BE49-F238E27FC236}">
                <a16:creationId xmlns="" xmlns:a16="http://schemas.microsoft.com/office/drawing/2014/main" id="{A6A12EE0-C280-48D7-A777-7884EAD3D3D9}"/>
              </a:ext>
            </a:extLst>
          </p:cNvPr>
          <p:cNvSpPr/>
          <p:nvPr/>
        </p:nvSpPr>
        <p:spPr>
          <a:xfrm>
            <a:off x="4385469" y="5075334"/>
            <a:ext cx="592137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2" name="Овал 41">
            <a:extLst>
              <a:ext uri="{FF2B5EF4-FFF2-40B4-BE49-F238E27FC236}">
                <a16:creationId xmlns="" xmlns:a16="http://schemas.microsoft.com/office/drawing/2014/main" id="{A6A12EE0-C280-48D7-A777-7884EAD3D3D9}"/>
              </a:ext>
            </a:extLst>
          </p:cNvPr>
          <p:cNvSpPr/>
          <p:nvPr/>
        </p:nvSpPr>
        <p:spPr>
          <a:xfrm>
            <a:off x="5368023" y="4845050"/>
            <a:ext cx="592137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6867" name="Rectangle 2">
            <a:extLst>
              <a:ext uri="{FF2B5EF4-FFF2-40B4-BE49-F238E27FC236}">
                <a16:creationId xmlns="" xmlns:a16="http://schemas.microsoft.com/office/drawing/2014/main" id="{4EC55AAA-5199-4017-9D09-83E2ABFE24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6963" y="185738"/>
            <a:ext cx="7170737" cy="1130300"/>
          </a:xfrm>
        </p:spPr>
        <p:txBody>
          <a:bodyPr/>
          <a:lstStyle/>
          <a:p>
            <a:pPr algn="ctr"/>
            <a:r>
              <a:rPr lang="ru-RU" altLang="ru-RU" sz="2400" b="1" u="sng" dirty="0">
                <a:solidFill>
                  <a:schemeClr val="tx1"/>
                </a:solidFill>
                <a:latin typeface="Times New Roman" panose="02020603050405020304" pitchFamily="18" charset="0"/>
              </a:rPr>
              <a:t>Основные подходы к формированию расходов бюджета на </a:t>
            </a:r>
            <a:r>
              <a:rPr lang="ru-RU" altLang="ru-RU" sz="2400" b="1" u="sng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2022 </a:t>
            </a:r>
            <a:r>
              <a:rPr lang="ru-RU" altLang="ru-RU" sz="2400" b="1" u="sng" dirty="0">
                <a:solidFill>
                  <a:schemeClr val="tx1"/>
                </a:solidFill>
                <a:latin typeface="Times New Roman" panose="02020603050405020304" pitchFamily="18" charset="0"/>
              </a:rPr>
              <a:t>– </a:t>
            </a:r>
            <a:r>
              <a:rPr lang="ru-RU" altLang="ru-RU" sz="2400" b="1" u="sng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2024 </a:t>
            </a:r>
            <a:r>
              <a:rPr lang="ru-RU" altLang="ru-RU" sz="2400" b="1" u="sng" dirty="0">
                <a:solidFill>
                  <a:schemeClr val="tx1"/>
                </a:solidFill>
                <a:latin typeface="Times New Roman" panose="02020603050405020304" pitchFamily="18" charset="0"/>
              </a:rPr>
              <a:t>годы</a:t>
            </a:r>
          </a:p>
        </p:txBody>
      </p:sp>
      <p:sp>
        <p:nvSpPr>
          <p:cNvPr id="36868" name="Номер слайда 4">
            <a:extLst>
              <a:ext uri="{FF2B5EF4-FFF2-40B4-BE49-F238E27FC236}">
                <a16:creationId xmlns="" xmlns:a16="http://schemas.microsoft.com/office/drawing/2014/main" id="{7CFA869F-BE1A-4A5B-B6BA-CCD735C89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26D7C5DE-D38C-4743-A6C6-FFC04548F254}" type="slidenum">
              <a:rPr lang="ru-RU" altLang="ru-RU" sz="1800">
                <a:solidFill>
                  <a:srgbClr val="FFFFFF"/>
                </a:solidFill>
              </a:rPr>
              <a:pPr/>
              <a:t>24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7" name="Блок-схема: подготовка 6">
            <a:extLst>
              <a:ext uri="{FF2B5EF4-FFF2-40B4-BE49-F238E27FC236}">
                <a16:creationId xmlns="" xmlns:a16="http://schemas.microsoft.com/office/drawing/2014/main" id="{E0EF1714-31DD-4FDD-9E16-BB95348F9128}"/>
              </a:ext>
            </a:extLst>
          </p:cNvPr>
          <p:cNvSpPr/>
          <p:nvPr/>
        </p:nvSpPr>
        <p:spPr>
          <a:xfrm rot="5400000">
            <a:off x="3459163" y="2708275"/>
            <a:ext cx="2089150" cy="2447925"/>
          </a:xfrm>
          <a:prstGeom prst="flowChartPreparation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6870" name="TextBox 9">
            <a:extLst>
              <a:ext uri="{FF2B5EF4-FFF2-40B4-BE49-F238E27FC236}">
                <a16:creationId xmlns="" xmlns:a16="http://schemas.microsoft.com/office/drawing/2014/main" id="{63939E22-174F-447D-BF4A-DCAB6D54D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0925" y="3484563"/>
            <a:ext cx="18351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400" b="1">
                <a:solidFill>
                  <a:srgbClr val="000000"/>
                </a:solidFill>
                <a:cs typeface="Times New Roman" panose="02020603050405020304" pitchFamily="18" charset="0"/>
              </a:rPr>
              <a:t>РАСХОДЫБЮДЖЕТА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F421C20A-5BA0-4B6D-9C75-EF12731DA7F1}"/>
              </a:ext>
            </a:extLst>
          </p:cNvPr>
          <p:cNvSpPr/>
          <p:nvPr/>
        </p:nvSpPr>
        <p:spPr>
          <a:xfrm>
            <a:off x="4192588" y="2133600"/>
            <a:ext cx="590550" cy="574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="" xmlns:a16="http://schemas.microsoft.com/office/drawing/2014/main" id="{96979055-21F0-4887-B04C-A241C7677F43}"/>
              </a:ext>
            </a:extLst>
          </p:cNvPr>
          <p:cNvSpPr/>
          <p:nvPr/>
        </p:nvSpPr>
        <p:spPr>
          <a:xfrm>
            <a:off x="3416117" y="4976813"/>
            <a:ext cx="590550" cy="574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="" xmlns:a16="http://schemas.microsoft.com/office/drawing/2014/main" id="{1EDF7CEC-2920-4F04-ACA2-60D87B2B15A2}"/>
              </a:ext>
            </a:extLst>
          </p:cNvPr>
          <p:cNvSpPr/>
          <p:nvPr/>
        </p:nvSpPr>
        <p:spPr>
          <a:xfrm>
            <a:off x="2554288" y="4435475"/>
            <a:ext cx="592137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="" xmlns:a16="http://schemas.microsoft.com/office/drawing/2014/main" id="{04384A45-D1F1-439D-843A-98C41A5B5E47}"/>
              </a:ext>
            </a:extLst>
          </p:cNvPr>
          <p:cNvSpPr/>
          <p:nvPr/>
        </p:nvSpPr>
        <p:spPr>
          <a:xfrm>
            <a:off x="2555875" y="2854325"/>
            <a:ext cx="590550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="" xmlns:a16="http://schemas.microsoft.com/office/drawing/2014/main" id="{A6A12EE0-C280-48D7-A777-7884EAD3D3D9}"/>
              </a:ext>
            </a:extLst>
          </p:cNvPr>
          <p:cNvSpPr/>
          <p:nvPr/>
        </p:nvSpPr>
        <p:spPr>
          <a:xfrm>
            <a:off x="5776913" y="2854325"/>
            <a:ext cx="592137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="" xmlns:a16="http://schemas.microsoft.com/office/drawing/2014/main" id="{561F1B87-3038-4DDF-A6BA-87570F342C24}"/>
              </a:ext>
            </a:extLst>
          </p:cNvPr>
          <p:cNvSpPr/>
          <p:nvPr/>
        </p:nvSpPr>
        <p:spPr>
          <a:xfrm>
            <a:off x="5889737" y="4163131"/>
            <a:ext cx="590550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6877" name="TextBox 11">
            <a:extLst>
              <a:ext uri="{FF2B5EF4-FFF2-40B4-BE49-F238E27FC236}">
                <a16:creationId xmlns="" xmlns:a16="http://schemas.microsoft.com/office/drawing/2014/main" id="{11376EC1-3512-4858-8E33-9247B2E2E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4188" y="2128838"/>
            <a:ext cx="387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 smtClean="0">
                <a:solidFill>
                  <a:srgbClr val="F2F2F2"/>
                </a:solidFill>
              </a:rPr>
              <a:t>1</a:t>
            </a:r>
            <a:endParaRPr lang="ru-RU" altLang="ru-RU" dirty="0">
              <a:solidFill>
                <a:srgbClr val="F2F2F2"/>
              </a:solidFill>
            </a:endParaRPr>
          </a:p>
        </p:txBody>
      </p:sp>
      <p:sp>
        <p:nvSpPr>
          <p:cNvPr id="36878" name="TextBox 23">
            <a:extLst>
              <a:ext uri="{FF2B5EF4-FFF2-40B4-BE49-F238E27FC236}">
                <a16:creationId xmlns="" xmlns:a16="http://schemas.microsoft.com/office/drawing/2014/main" id="{304DD8D9-3FE0-4888-B9ED-74252E8F1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1700" y="4175125"/>
            <a:ext cx="387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solidFill>
                  <a:srgbClr val="F2F2F2"/>
                </a:solidFill>
              </a:rPr>
              <a:t>4</a:t>
            </a:r>
          </a:p>
        </p:txBody>
      </p:sp>
      <p:sp>
        <p:nvSpPr>
          <p:cNvPr id="36879" name="TextBox 24">
            <a:extLst>
              <a:ext uri="{FF2B5EF4-FFF2-40B4-BE49-F238E27FC236}">
                <a16:creationId xmlns="" xmlns:a16="http://schemas.microsoft.com/office/drawing/2014/main" id="{2F6D7917-DB7B-41A8-9BED-D0D069067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5864" y="2832100"/>
            <a:ext cx="387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solidFill>
                  <a:srgbClr val="F2F2F2"/>
                </a:solidFill>
              </a:rPr>
              <a:t>3</a:t>
            </a:r>
          </a:p>
        </p:txBody>
      </p:sp>
      <p:sp>
        <p:nvSpPr>
          <p:cNvPr id="36881" name="TextBox 27">
            <a:extLst>
              <a:ext uri="{FF2B5EF4-FFF2-40B4-BE49-F238E27FC236}">
                <a16:creationId xmlns="" xmlns:a16="http://schemas.microsoft.com/office/drawing/2014/main" id="{DF78B2E9-1C21-4B71-8CCB-F1950E39A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7862" y="5075334"/>
            <a:ext cx="3873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solidFill>
                  <a:srgbClr val="F2F2F2"/>
                </a:solidFill>
              </a:rPr>
              <a:t>6</a:t>
            </a: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="" xmlns:a16="http://schemas.microsoft.com/office/drawing/2014/main" id="{BD107EFF-3AFE-4E74-818A-639A335CED81}"/>
              </a:ext>
            </a:extLst>
          </p:cNvPr>
          <p:cNvSpPr/>
          <p:nvPr/>
        </p:nvSpPr>
        <p:spPr>
          <a:xfrm>
            <a:off x="6590806" y="2810940"/>
            <a:ext cx="2347913" cy="132238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prstClr val="black"/>
                </a:solidFill>
              </a:rPr>
              <a:t>сохранение уровня заработной платы работников бюджетной сферы, достигнутого в результате реализации «Майских» Указов Президента РФ</a:t>
            </a: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="" xmlns:a16="http://schemas.microsoft.com/office/drawing/2014/main" id="{61C8B238-677C-439B-8584-D330E6B9CCEC}"/>
              </a:ext>
            </a:extLst>
          </p:cNvPr>
          <p:cNvSpPr/>
          <p:nvPr/>
        </p:nvSpPr>
        <p:spPr>
          <a:xfrm>
            <a:off x="6480287" y="4541342"/>
            <a:ext cx="2297113" cy="87094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prstClr val="black"/>
                </a:solidFill>
              </a:rPr>
              <a:t>участие в реализации национальных проектах, федеральных и региональных программах</a:t>
            </a: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="" xmlns:a16="http://schemas.microsoft.com/office/drawing/2014/main" id="{B83BA814-5E1B-4F0B-BB1C-C53BEEA52456}"/>
              </a:ext>
            </a:extLst>
          </p:cNvPr>
          <p:cNvSpPr/>
          <p:nvPr/>
        </p:nvSpPr>
        <p:spPr>
          <a:xfrm>
            <a:off x="179388" y="2732088"/>
            <a:ext cx="2160587" cy="12731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prstClr val="black"/>
                </a:solidFill>
              </a:rPr>
              <a:t>повышение эффективности системы закупок для обеспечения муниципальных нужд</a:t>
            </a:r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="" xmlns:a16="http://schemas.microsoft.com/office/drawing/2014/main" id="{B32622DD-96CC-48CC-AE26-2178710E029F}"/>
              </a:ext>
            </a:extLst>
          </p:cNvPr>
          <p:cNvSpPr/>
          <p:nvPr/>
        </p:nvSpPr>
        <p:spPr>
          <a:xfrm>
            <a:off x="3365500" y="1220788"/>
            <a:ext cx="2246313" cy="8651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prstClr val="black"/>
                </a:solidFill>
              </a:rPr>
              <a:t>сохранение социальной направленности бюджета Пермского муниципального района</a:t>
            </a:r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="" xmlns:a16="http://schemas.microsoft.com/office/drawing/2014/main" id="{0708AEE1-F078-4DD5-81E8-A6485ED7D4C8}"/>
              </a:ext>
            </a:extLst>
          </p:cNvPr>
          <p:cNvSpPr/>
          <p:nvPr/>
        </p:nvSpPr>
        <p:spPr>
          <a:xfrm>
            <a:off x="71438" y="4286250"/>
            <a:ext cx="2376487" cy="11176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</a:rPr>
              <a:t>привлечение в бюджет средств из федерального и краевого бюджета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="" xmlns:a16="http://schemas.microsoft.com/office/drawing/2014/main" id="{3F2136E0-CF8F-4AB3-B3A9-8B2D52A96D65}"/>
              </a:ext>
            </a:extLst>
          </p:cNvPr>
          <p:cNvSpPr/>
          <p:nvPr/>
        </p:nvSpPr>
        <p:spPr>
          <a:xfrm>
            <a:off x="5846764" y="5618052"/>
            <a:ext cx="3068706" cy="105130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</a:rPr>
              <a:t>централизации полномочий </a:t>
            </a:r>
            <a:r>
              <a:rPr lang="ru-RU" sz="1200" b="1" dirty="0">
                <a:solidFill>
                  <a:prstClr val="black"/>
                </a:solidFill>
              </a:rPr>
              <a:t>по транспортному и компьютерному обслуживанию одному уполномоченному </a:t>
            </a:r>
            <a:r>
              <a:rPr lang="ru-RU" sz="1200" b="1" dirty="0" smtClean="0">
                <a:solidFill>
                  <a:prstClr val="black"/>
                </a:solidFill>
              </a:rPr>
              <a:t>органу</a:t>
            </a:r>
            <a:endParaRPr lang="ru-RU" sz="1200" b="1" dirty="0">
              <a:solidFill>
                <a:prstClr val="black"/>
              </a:solidFill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="" xmlns:a16="http://schemas.microsoft.com/office/drawing/2014/main" id="{2E9AE162-E6A6-4324-BEFC-15A51A586A45}"/>
              </a:ext>
            </a:extLst>
          </p:cNvPr>
          <p:cNvSpPr/>
          <p:nvPr/>
        </p:nvSpPr>
        <p:spPr>
          <a:xfrm>
            <a:off x="6416229" y="1326357"/>
            <a:ext cx="2297112" cy="127793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prstClr val="black"/>
                </a:solidFill>
              </a:rPr>
              <a:t>увеличение количества получателей услуг дошкольного, начального, основного, среднего общего образования </a:t>
            </a: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="" xmlns:a16="http://schemas.microsoft.com/office/drawing/2014/main" id="{DBBDFAFE-6209-47D0-86C4-C6C4C310A0E4}"/>
              </a:ext>
            </a:extLst>
          </p:cNvPr>
          <p:cNvSpPr/>
          <p:nvPr/>
        </p:nvSpPr>
        <p:spPr>
          <a:xfrm>
            <a:off x="330200" y="1304925"/>
            <a:ext cx="2376488" cy="111601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</a:rPr>
              <a:t>финансовое обеспечение действующих расходных обязательств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D5CE3B25-6DFE-4458-88C2-D5C7CF4ACAC4}"/>
              </a:ext>
            </a:extLst>
          </p:cNvPr>
          <p:cNvSpPr/>
          <p:nvPr/>
        </p:nvSpPr>
        <p:spPr>
          <a:xfrm>
            <a:off x="5254625" y="2311400"/>
            <a:ext cx="592138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5" name="Овал 34">
            <a:extLst>
              <a:ext uri="{FF2B5EF4-FFF2-40B4-BE49-F238E27FC236}">
                <a16:creationId xmlns="" xmlns:a16="http://schemas.microsoft.com/office/drawing/2014/main" id="{CE47DD50-0925-40BA-8C18-12B25007F40D}"/>
              </a:ext>
            </a:extLst>
          </p:cNvPr>
          <p:cNvSpPr/>
          <p:nvPr/>
        </p:nvSpPr>
        <p:spPr>
          <a:xfrm>
            <a:off x="3281363" y="2311400"/>
            <a:ext cx="592137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6892" name="TextBox 25">
            <a:extLst>
              <a:ext uri="{FF2B5EF4-FFF2-40B4-BE49-F238E27FC236}">
                <a16:creationId xmlns="" xmlns:a16="http://schemas.microsoft.com/office/drawing/2014/main" id="{34F61666-6E8E-4D0E-864F-D7C0AA6559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3688" y="2311400"/>
            <a:ext cx="3873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>
                <a:solidFill>
                  <a:srgbClr val="F2F2F2"/>
                </a:solidFill>
              </a:rPr>
              <a:t>2</a:t>
            </a: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="" xmlns:a16="http://schemas.microsoft.com/office/drawing/2014/main" id="{B6835D1C-554E-4879-BE42-BED1A0A9D319}"/>
              </a:ext>
            </a:extLst>
          </p:cNvPr>
          <p:cNvSpPr/>
          <p:nvPr/>
        </p:nvSpPr>
        <p:spPr>
          <a:xfrm>
            <a:off x="284058" y="5618052"/>
            <a:ext cx="2990850" cy="11176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</a:rPr>
              <a:t>программный формат с отражением в муниципальных программах показателей стратегических документов и их целевых значений</a:t>
            </a:r>
          </a:p>
        </p:txBody>
      </p:sp>
      <p:sp>
        <p:nvSpPr>
          <p:cNvPr id="36880" name="TextBox 26">
            <a:extLst>
              <a:ext uri="{FF2B5EF4-FFF2-40B4-BE49-F238E27FC236}">
                <a16:creationId xmlns="" xmlns:a16="http://schemas.microsoft.com/office/drawing/2014/main" id="{395A3CD4-1D71-4756-A3DA-E9396CA31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5653" y="4847929"/>
            <a:ext cx="3968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solidFill>
                  <a:srgbClr val="F2F2F2"/>
                </a:solidFill>
              </a:rPr>
              <a:t>5</a:t>
            </a:r>
          </a:p>
        </p:txBody>
      </p:sp>
      <p:sp>
        <p:nvSpPr>
          <p:cNvPr id="37" name="TextBox 27">
            <a:extLst>
              <a:ext uri="{FF2B5EF4-FFF2-40B4-BE49-F238E27FC236}">
                <a16:creationId xmlns="" xmlns:a16="http://schemas.microsoft.com/office/drawing/2014/main" id="{DF78B2E9-1C21-4B71-8CCB-F1950E39A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7717" y="4958575"/>
            <a:ext cx="3873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solidFill>
                  <a:srgbClr val="F2F2F2"/>
                </a:solidFill>
              </a:rPr>
              <a:t>7</a:t>
            </a:r>
          </a:p>
        </p:txBody>
      </p:sp>
      <p:sp>
        <p:nvSpPr>
          <p:cNvPr id="38" name="TextBox 27">
            <a:extLst>
              <a:ext uri="{FF2B5EF4-FFF2-40B4-BE49-F238E27FC236}">
                <a16:creationId xmlns="" xmlns:a16="http://schemas.microsoft.com/office/drawing/2014/main" id="{DF78B2E9-1C21-4B71-8CCB-F1950E39A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3515" y="4423353"/>
            <a:ext cx="3873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solidFill>
                  <a:srgbClr val="F2F2F2"/>
                </a:solidFill>
              </a:rPr>
              <a:t>8</a:t>
            </a:r>
          </a:p>
        </p:txBody>
      </p:sp>
      <p:sp>
        <p:nvSpPr>
          <p:cNvPr id="40" name="TextBox 27">
            <a:extLst>
              <a:ext uri="{FF2B5EF4-FFF2-40B4-BE49-F238E27FC236}">
                <a16:creationId xmlns="" xmlns:a16="http://schemas.microsoft.com/office/drawing/2014/main" id="{DF78B2E9-1C21-4B71-8CCB-F1950E39A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7475" y="2860466"/>
            <a:ext cx="3873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solidFill>
                  <a:srgbClr val="F2F2F2"/>
                </a:solidFill>
              </a:rPr>
              <a:t>9</a:t>
            </a: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="" xmlns:a16="http://schemas.microsoft.com/office/drawing/2014/main" id="{3F2136E0-CF8F-4AB3-B3A9-8B2D52A96D65}"/>
              </a:ext>
            </a:extLst>
          </p:cNvPr>
          <p:cNvSpPr/>
          <p:nvPr/>
        </p:nvSpPr>
        <p:spPr>
          <a:xfrm>
            <a:off x="3365500" y="5847214"/>
            <a:ext cx="2339975" cy="87290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prstClr val="black"/>
                </a:solidFill>
              </a:rPr>
              <a:t>обеспечение сбалансированного бюджета</a:t>
            </a:r>
          </a:p>
        </p:txBody>
      </p:sp>
      <p:sp>
        <p:nvSpPr>
          <p:cNvPr id="47" name="TextBox 11">
            <a:extLst>
              <a:ext uri="{FF2B5EF4-FFF2-40B4-BE49-F238E27FC236}">
                <a16:creationId xmlns="" xmlns:a16="http://schemas.microsoft.com/office/drawing/2014/main" id="{11376EC1-3512-4858-8E33-9247B2E2E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8026" y="2306569"/>
            <a:ext cx="7586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 smtClean="0">
                <a:solidFill>
                  <a:srgbClr val="F2F2F2"/>
                </a:solidFill>
              </a:rPr>
              <a:t>10</a:t>
            </a:r>
            <a:endParaRPr lang="ru-RU" altLang="ru-RU" dirty="0">
              <a:solidFill>
                <a:srgbClr val="F2F2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7276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Номер слайда 1">
            <a:extLst>
              <a:ext uri="{FF2B5EF4-FFF2-40B4-BE49-F238E27FC236}">
                <a16:creationId xmlns="" xmlns:a16="http://schemas.microsoft.com/office/drawing/2014/main" id="{0317C209-569E-4BF0-B5A4-D3D542F71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81CE6291-D075-4A6B-BD74-7B5DB5136D21}" type="slidenum">
              <a:rPr lang="ru-RU" altLang="ru-RU" sz="1800">
                <a:solidFill>
                  <a:srgbClr val="FFFFFF"/>
                </a:solidFill>
              </a:rPr>
              <a:pPr/>
              <a:t>25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37928" name="Picture 4" descr="https://cdn4.tass.ru/width/1200_4ce85301/tass/m2/uploads/i/20190912/5168697.jpg">
            <a:extLst>
              <a:ext uri="{FF2B5EF4-FFF2-40B4-BE49-F238E27FC236}">
                <a16:creationId xmlns="" xmlns:a16="http://schemas.microsoft.com/office/drawing/2014/main" id="{A7ADDF60-A48E-4D93-B1AB-E31B1505D3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20" b="32359"/>
          <a:stretch/>
        </p:blipFill>
        <p:spPr bwMode="auto">
          <a:xfrm>
            <a:off x="0" y="440668"/>
            <a:ext cx="2789861" cy="1021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29" name="Заголовок 3">
            <a:extLst>
              <a:ext uri="{FF2B5EF4-FFF2-40B4-BE49-F238E27FC236}">
                <a16:creationId xmlns="" xmlns:a16="http://schemas.microsoft.com/office/drawing/2014/main" id="{05803A31-ADF5-4DB4-B298-32DBE4013F65}"/>
              </a:ext>
            </a:extLst>
          </p:cNvPr>
          <p:cNvSpPr txBox="1">
            <a:spLocks/>
          </p:cNvSpPr>
          <p:nvPr/>
        </p:nvSpPr>
        <p:spPr bwMode="auto">
          <a:xfrm>
            <a:off x="2726775" y="695672"/>
            <a:ext cx="6174627" cy="805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800" b="1" dirty="0">
                <a:solidFill>
                  <a:schemeClr val="accent3">
                    <a:lumMod val="75000"/>
                  </a:schemeClr>
                </a:solidFill>
                <a:cs typeface="Times New Roman" panose="02020603050405020304" pitchFamily="18" charset="0"/>
              </a:rPr>
              <a:t>Реализация национальных проектов в </a:t>
            </a:r>
            <a:r>
              <a:rPr lang="ru-RU" altLang="ru-RU" sz="2800" b="1" dirty="0" smtClean="0">
                <a:solidFill>
                  <a:schemeClr val="accent3">
                    <a:lumMod val="75000"/>
                  </a:schemeClr>
                </a:solidFill>
                <a:cs typeface="Times New Roman" panose="02020603050405020304" pitchFamily="18" charset="0"/>
              </a:rPr>
              <a:t>202</a:t>
            </a:r>
            <a:r>
              <a:rPr lang="en-US" altLang="ru-RU" sz="2800" b="1" dirty="0" smtClean="0">
                <a:solidFill>
                  <a:schemeClr val="accent3">
                    <a:lumMod val="75000"/>
                  </a:schemeClr>
                </a:solidFill>
                <a:cs typeface="Times New Roman" panose="02020603050405020304" pitchFamily="18" charset="0"/>
              </a:rPr>
              <a:t>2</a:t>
            </a:r>
            <a:r>
              <a:rPr lang="ru-RU" altLang="ru-RU" sz="2800" b="1" dirty="0" smtClean="0">
                <a:solidFill>
                  <a:schemeClr val="accent3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2800" b="1" dirty="0">
                <a:solidFill>
                  <a:schemeClr val="accent3">
                    <a:lumMod val="75000"/>
                  </a:schemeClr>
                </a:solidFill>
                <a:cs typeface="Times New Roman" panose="02020603050405020304" pitchFamily="18" charset="0"/>
              </a:rPr>
              <a:t>году</a:t>
            </a:r>
          </a:p>
          <a:p>
            <a:pPr algn="ctr"/>
            <a:endParaRPr lang="ru-RU" altLang="ru-RU" sz="2400" dirty="0">
              <a:solidFill>
                <a:schemeClr val="tx2"/>
              </a:solidFill>
              <a:cs typeface="Times New Roman" panose="02020603050405020304" pitchFamily="18" charset="0"/>
            </a:endParaRPr>
          </a:p>
        </p:txBody>
      </p:sp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11" y="1982384"/>
            <a:ext cx="3067050" cy="230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89861" y="1432573"/>
            <a:ext cx="635414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ea typeface="Segoe UI Black" panose="020B0A02040204020203" pitchFamily="34" charset="0"/>
                <a:cs typeface="Times New Roman" panose="02020603050405020304" pitchFamily="18" charset="0"/>
              </a:rPr>
              <a:t>Обеспечение устойчивого сокращения непригодного для проживания жилищного 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ea typeface="Segoe UI Black" panose="020B0A02040204020203" pitchFamily="34" charset="0"/>
                <a:cs typeface="Times New Roman" panose="02020603050405020304" pitchFamily="18" charset="0"/>
              </a:rPr>
              <a:t>фонда 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ea typeface="Segoe UI Black" panose="020B0A02040204020203" pitchFamily="34" charset="0"/>
                <a:cs typeface="Times New Roman" panose="02020603050405020304" pitchFamily="18" charset="0"/>
              </a:rPr>
              <a:t>– 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ea typeface="Segoe UI Black" panose="020B0A02040204020203" pitchFamily="34" charset="0"/>
                <a:cs typeface="Times New Roman" panose="02020603050405020304" pitchFamily="18" charset="0"/>
              </a:rPr>
              <a:t>164 427,3 тыс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ea typeface="Segoe UI Black" panose="020B0A02040204020203" pitchFamily="34" charset="0"/>
                <a:cs typeface="Times New Roman" panose="02020603050405020304" pitchFamily="18" charset="0"/>
              </a:rPr>
              <a:t>. руб.</a:t>
            </a:r>
          </a:p>
          <a:p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  <a:ea typeface="Segoe UI Black" panose="020B0A02040204020203" pitchFamily="34" charset="0"/>
                <a:cs typeface="Times New Roman" panose="02020603050405020304" pitchFamily="18" charset="0"/>
              </a:rPr>
              <a:t>(в Савинском, </a:t>
            </a:r>
            <a:r>
              <a:rPr lang="ru-RU" sz="2000" i="1" dirty="0" err="1" smtClean="0">
                <a:solidFill>
                  <a:schemeClr val="accent2">
                    <a:lumMod val="75000"/>
                  </a:schemeClr>
                </a:solidFill>
                <a:ea typeface="Segoe UI Black" panose="020B0A02040204020203" pitchFamily="34" charset="0"/>
                <a:cs typeface="Times New Roman" panose="02020603050405020304" pitchFamily="18" charset="0"/>
              </a:rPr>
              <a:t>Култаевском</a:t>
            </a:r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  <a:ea typeface="Segoe UI Black" panose="020B0A02040204020203" pitchFamily="34" charset="0"/>
                <a:cs typeface="Times New Roman" panose="02020603050405020304" pitchFamily="18" charset="0"/>
              </a:rPr>
              <a:t>, Кондратовском, </a:t>
            </a:r>
            <a:r>
              <a:rPr lang="ru-RU" sz="2000" i="1" dirty="0" err="1" smtClean="0">
                <a:solidFill>
                  <a:schemeClr val="accent2">
                    <a:lumMod val="75000"/>
                  </a:schemeClr>
                </a:solidFill>
                <a:ea typeface="Segoe UI Black" panose="020B0A02040204020203" pitchFamily="34" charset="0"/>
                <a:cs typeface="Times New Roman" panose="02020603050405020304" pitchFamily="18" charset="0"/>
              </a:rPr>
              <a:t>Заболотском</a:t>
            </a:r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  <a:ea typeface="Segoe UI Black" panose="020B0A02040204020203" pitchFamily="34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 smtClean="0">
                <a:solidFill>
                  <a:schemeClr val="accent2">
                    <a:lumMod val="75000"/>
                  </a:schemeClr>
                </a:solidFill>
                <a:ea typeface="Segoe UI Black" panose="020B0A02040204020203" pitchFamily="34" charset="0"/>
                <a:cs typeface="Times New Roman" panose="02020603050405020304" pitchFamily="18" charset="0"/>
              </a:rPr>
              <a:t>Усть-Качкинском</a:t>
            </a:r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  <a:ea typeface="Segoe UI Black" panose="020B0A02040204020203" pitchFamily="34" charset="0"/>
                <a:cs typeface="Times New Roman" panose="02020603050405020304" pitchFamily="18" charset="0"/>
              </a:rPr>
              <a:t>, Лобановском, Двуреченском, </a:t>
            </a:r>
            <a:r>
              <a:rPr lang="ru-RU" sz="2000" i="1" dirty="0" err="1" smtClean="0">
                <a:solidFill>
                  <a:schemeClr val="accent2">
                    <a:lumMod val="75000"/>
                  </a:schemeClr>
                </a:solidFill>
                <a:ea typeface="Segoe UI Black" panose="020B0A02040204020203" pitchFamily="34" charset="0"/>
                <a:cs typeface="Times New Roman" panose="02020603050405020304" pitchFamily="18" charset="0"/>
              </a:rPr>
              <a:t>Сылвенском</a:t>
            </a:r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  <a:ea typeface="Segoe UI Black" panose="020B0A02040204020203" pitchFamily="34" charset="0"/>
                <a:cs typeface="Times New Roman" panose="02020603050405020304" pitchFamily="18" charset="0"/>
              </a:rPr>
              <a:t>, Фроловском, Юго-Камском сельских поселениях)</a:t>
            </a:r>
            <a:endParaRPr lang="ru-RU" sz="2000" i="1" dirty="0">
              <a:solidFill>
                <a:schemeClr val="accent2">
                  <a:lumMod val="75000"/>
                </a:schemeClr>
              </a:solidFill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9319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766" y="4292197"/>
            <a:ext cx="2960241" cy="2217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4725144"/>
            <a:ext cx="67687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ea typeface="Segoe UI Black" panose="020B0A02040204020203" pitchFamily="34" charset="0"/>
                <a:cs typeface="Times New Roman" panose="02020603050405020304" pitchFamily="18" charset="0"/>
              </a:rPr>
              <a:t>Создание в </a:t>
            </a:r>
            <a:r>
              <a:rPr lang="ru-RU" sz="2000" b="1" i="1" dirty="0" err="1" smtClean="0">
                <a:solidFill>
                  <a:schemeClr val="accent6">
                    <a:lumMod val="75000"/>
                  </a:schemeClr>
                </a:solidFill>
                <a:ea typeface="Segoe UI Black" panose="020B0A02040204020203" pitchFamily="34" charset="0"/>
                <a:cs typeface="Times New Roman" panose="02020603050405020304" pitchFamily="18" charset="0"/>
              </a:rPr>
              <a:t>Култаевской</a:t>
            </a:r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ea typeface="Segoe UI Black" panose="020B0A02040204020203" pitchFamily="34" charset="0"/>
                <a:cs typeface="Times New Roman" panose="02020603050405020304" pitchFamily="18" charset="0"/>
              </a:rPr>
              <a:t>школе условий для занятий физической культурой и спортом (ремонт спортивного зала) – 2 </a:t>
            </a:r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  <a:ea typeface="Segoe UI Black" panose="020B0A02040204020203" pitchFamily="34" charset="0"/>
                <a:cs typeface="Times New Roman" panose="02020603050405020304" pitchFamily="18" charset="0"/>
              </a:rPr>
              <a:t>139,2 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ea typeface="Segoe UI Black" panose="020B0A02040204020203" pitchFamily="34" charset="0"/>
                <a:cs typeface="Times New Roman" panose="02020603050405020304" pitchFamily="18" charset="0"/>
              </a:rPr>
              <a:t>тыс. руб. </a:t>
            </a:r>
            <a:endParaRPr lang="en-US" sz="2000" b="1" i="1" dirty="0">
              <a:solidFill>
                <a:schemeClr val="accent6">
                  <a:lumMod val="75000"/>
                </a:schemeClr>
              </a:solidFill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92665" y="3584311"/>
            <a:ext cx="61243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</a:rPr>
              <a:t>Реализация программ формирования современной городской среды – </a:t>
            </a:r>
            <a:r>
              <a:rPr lang="en-US" sz="2000" b="1" i="1" dirty="0" smtClean="0">
                <a:solidFill>
                  <a:schemeClr val="accent2">
                    <a:lumMod val="75000"/>
                  </a:schemeClr>
                </a:solidFill>
              </a:rPr>
              <a:t>43 656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</a:rPr>
              <a:t>,5 тыс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</a:rPr>
              <a:t>. руб.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Номер слайда 1">
            <a:extLst>
              <a:ext uri="{FF2B5EF4-FFF2-40B4-BE49-F238E27FC236}">
                <a16:creationId xmlns="" xmlns:a16="http://schemas.microsoft.com/office/drawing/2014/main" id="{0317C209-569E-4BF0-B5A4-D3D542F71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81CE6291-D075-4A6B-BD74-7B5DB5136D21}" type="slidenum">
              <a:rPr lang="ru-RU" altLang="ru-RU" sz="1800">
                <a:solidFill>
                  <a:srgbClr val="FFFFFF"/>
                </a:solidFill>
              </a:rPr>
              <a:pPr/>
              <a:t>26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37928" name="Picture 4" descr="https://cdn4.tass.ru/width/1200_4ce85301/tass/m2/uploads/i/20190912/5168697.jpg">
            <a:extLst>
              <a:ext uri="{FF2B5EF4-FFF2-40B4-BE49-F238E27FC236}">
                <a16:creationId xmlns="" xmlns:a16="http://schemas.microsoft.com/office/drawing/2014/main" id="{A7ADDF60-A48E-4D93-B1AB-E31B1505D3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20" b="32359"/>
          <a:stretch/>
        </p:blipFill>
        <p:spPr bwMode="auto">
          <a:xfrm>
            <a:off x="0" y="355453"/>
            <a:ext cx="2376264" cy="10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20039" y="1340769"/>
            <a:ext cx="88624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accent4">
                    <a:lumMod val="75000"/>
                  </a:schemeClr>
                </a:solidFill>
              </a:rPr>
              <a:t>Ремонт автомобильных дорог Пермского муниципального </a:t>
            </a:r>
            <a:r>
              <a:rPr lang="ru-RU" sz="2400" b="1" i="1" dirty="0" smtClean="0">
                <a:solidFill>
                  <a:schemeClr val="accent4">
                    <a:lumMod val="75000"/>
                  </a:schemeClr>
                </a:solidFill>
              </a:rPr>
              <a:t>района – </a:t>
            </a:r>
            <a:r>
              <a:rPr lang="ru-RU" sz="2400" b="1" i="1" dirty="0">
                <a:solidFill>
                  <a:schemeClr val="accent4">
                    <a:lumMod val="75000"/>
                  </a:schemeClr>
                </a:solidFill>
              </a:rPr>
              <a:t>100 000 тыс. руб</a:t>
            </a:r>
            <a:r>
              <a:rPr lang="ru-RU" sz="2400" b="1" i="1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r>
              <a:rPr lang="en-US" sz="2400" b="1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000" b="1" i="1" dirty="0" smtClean="0">
                <a:solidFill>
                  <a:schemeClr val="accent4">
                    <a:lumMod val="75000"/>
                  </a:schemeClr>
                </a:solidFill>
              </a:rPr>
              <a:t>протяженностью 13,076 км</a:t>
            </a:r>
            <a:endParaRPr lang="ru-RU" sz="2000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952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336" y="1700808"/>
            <a:ext cx="2474229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20039" y="2171766"/>
            <a:ext cx="672167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/>
              <a:t>Ремонт участков автомобильной дороги </a:t>
            </a:r>
            <a:r>
              <a:rPr lang="ru-RU" sz="1800" dirty="0" err="1"/>
              <a:t>Кояново</a:t>
            </a:r>
            <a:r>
              <a:rPr lang="ru-RU" sz="1800" dirty="0"/>
              <a:t> – Юг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/>
              <a:t>Ремонт участков автомобильной дороги Култаево - Нижние </a:t>
            </a:r>
            <a:r>
              <a:rPr lang="ru-RU" sz="1800" dirty="0" smtClean="0"/>
              <a:t>Муллы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/>
              <a:t>Ремонт участков автомобильной дороги Городская свалка </a:t>
            </a:r>
            <a:r>
              <a:rPr lang="ru-RU" sz="1800" dirty="0" smtClean="0"/>
              <a:t>– </a:t>
            </a:r>
            <a:r>
              <a:rPr lang="ru-RU" sz="1800" dirty="0" err="1" smtClean="0"/>
              <a:t>Жебреи</a:t>
            </a:r>
            <a:endParaRPr lang="ru-RU" sz="18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/>
              <a:t>Ремонт участков автомобильной дороги Лобаново - Насадка (уч. Лобаново - Мостовая</a:t>
            </a:r>
            <a:r>
              <a:rPr lang="ru-RU" sz="1800" dirty="0" smtClean="0"/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/>
              <a:t>Ремонт участков автомобильной дороги Усть-Тары - Нижние Муллы</a:t>
            </a:r>
          </a:p>
        </p:txBody>
      </p:sp>
      <p:sp>
        <p:nvSpPr>
          <p:cNvPr id="9" name="Заголовок 3">
            <a:extLst>
              <a:ext uri="{FF2B5EF4-FFF2-40B4-BE49-F238E27FC236}">
                <a16:creationId xmlns="" xmlns:a16="http://schemas.microsoft.com/office/drawing/2014/main" id="{05803A31-ADF5-4DB4-B298-32DBE4013F65}"/>
              </a:ext>
            </a:extLst>
          </p:cNvPr>
          <p:cNvSpPr txBox="1">
            <a:spLocks/>
          </p:cNvSpPr>
          <p:nvPr/>
        </p:nvSpPr>
        <p:spPr bwMode="auto">
          <a:xfrm>
            <a:off x="2667781" y="692696"/>
            <a:ext cx="6174627" cy="805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800" b="1" dirty="0">
                <a:solidFill>
                  <a:schemeClr val="accent3">
                    <a:lumMod val="75000"/>
                  </a:schemeClr>
                </a:solidFill>
                <a:cs typeface="Times New Roman" panose="02020603050405020304" pitchFamily="18" charset="0"/>
              </a:rPr>
              <a:t>Реализация национальных проектов в </a:t>
            </a:r>
            <a:r>
              <a:rPr lang="ru-RU" altLang="ru-RU" sz="2800" b="1" dirty="0" smtClean="0">
                <a:solidFill>
                  <a:schemeClr val="accent3">
                    <a:lumMod val="75000"/>
                  </a:schemeClr>
                </a:solidFill>
                <a:cs typeface="Times New Roman" panose="02020603050405020304" pitchFamily="18" charset="0"/>
              </a:rPr>
              <a:t>2022 </a:t>
            </a:r>
            <a:r>
              <a:rPr lang="ru-RU" altLang="ru-RU" sz="2800" b="1" dirty="0">
                <a:solidFill>
                  <a:schemeClr val="accent3">
                    <a:lumMod val="75000"/>
                  </a:schemeClr>
                </a:solidFill>
                <a:cs typeface="Times New Roman" panose="02020603050405020304" pitchFamily="18" charset="0"/>
              </a:rPr>
              <a:t>году</a:t>
            </a:r>
          </a:p>
          <a:p>
            <a:pPr algn="ctr"/>
            <a:endParaRPr lang="ru-RU" altLang="ru-RU" sz="2400" dirty="0">
              <a:solidFill>
                <a:schemeClr val="tx2"/>
              </a:solidFill>
              <a:cs typeface="Times New Roman" panose="02020603050405020304" pitchFamily="18" charset="0"/>
            </a:endParaRP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4869160"/>
            <a:ext cx="3366234" cy="1988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67781" y="4941168"/>
            <a:ext cx="64762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0000FF"/>
                </a:solidFill>
              </a:rPr>
              <a:t>Приобретение музыкальных инструментов, оборудования для детских школ искусств –       5 263,2 тыс. руб</a:t>
            </a:r>
            <a:r>
              <a:rPr lang="ru-RU" sz="2400" b="1" i="1" dirty="0" smtClean="0"/>
              <a:t>.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356139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>
            <a:extLst>
              <a:ext uri="{FF2B5EF4-FFF2-40B4-BE49-F238E27FC236}">
                <a16:creationId xmlns="" xmlns:a16="http://schemas.microsoft.com/office/drawing/2014/main" id="{3CAB68A4-091F-4259-9F6B-78A1AD036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Указов Президента РФ по педагогическим работникам образовательных учреждений и работникам учреждений культуры</a:t>
            </a:r>
            <a:endParaRPr lang="ru-RU" altLang="ru-RU" sz="2000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="" xmlns:a16="http://schemas.microsoft.com/office/drawing/2014/main" id="{F9A2AA27-743D-49F0-8DBB-F6FA85C74555}"/>
              </a:ext>
            </a:extLst>
          </p:cNvPr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51347870"/>
              </p:ext>
            </p:extLst>
          </p:nvPr>
        </p:nvGraphicFramePr>
        <p:xfrm>
          <a:off x="179388" y="1628775"/>
          <a:ext cx="8785226" cy="510127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23887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761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7617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2991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6408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931411"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Средняя заработная плата по педагогическим работникам и работникам учреждений культуры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689" marB="45689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Размер среднемесячной заработной платы, рублей 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689" marB="4568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674" marB="45674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674" marB="45674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674" marB="45674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23654">
                <a:tc vMerge="1">
                  <a:txBody>
                    <a:bodyPr/>
                    <a:lstStyle/>
                    <a:p>
                      <a:endParaRPr lang="ru-RU" sz="19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2" marR="18002" marT="17982" marB="179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  <a:p>
                      <a:pPr algn="ctr"/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  <a:p>
                      <a:pPr algn="ctr"/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  <a:endParaRPr lang="ru-RU" sz="18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210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Педагогические работники образовательных учреждений общего образования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8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38 426,0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41 324,5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47 359,0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47 830,0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640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Педагогические работники дошкольных образовательных учреждений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8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31 952,1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36 405,2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38 333,0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40 450,0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640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Педагогические работники учреждений дополнительного образования детей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8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38 381,2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38 881,3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47 524,0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49 425,0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9360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Работники учреждений культуры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8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35 441,2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02" marR="18002" marT="17983" marB="1798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35 744,4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2" marR="18002" marT="17983" marB="1798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36 043,5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2" marR="18002" marT="17983" marB="1798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39 385,6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2" marR="18002" marT="17983" marB="1798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8963" name="Номер слайда 3">
            <a:extLst>
              <a:ext uri="{FF2B5EF4-FFF2-40B4-BE49-F238E27FC236}">
                <a16:creationId xmlns="" xmlns:a16="http://schemas.microsoft.com/office/drawing/2014/main" id="{07F5F54D-E244-4BF7-B2F0-85754D3666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6804025" y="-100013"/>
            <a:ext cx="2133600" cy="45720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BA917416-18A6-49EF-A366-0669CDED66A1}" type="slidenum">
              <a:rPr lang="ru-RU" altLang="ru-RU" sz="1800">
                <a:solidFill>
                  <a:srgbClr val="FFFFFF"/>
                </a:solidFill>
              </a:rPr>
              <a:pPr/>
              <a:t>27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62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>
            <a:extLst>
              <a:ext uri="{FF2B5EF4-FFF2-40B4-BE49-F238E27FC236}">
                <a16:creationId xmlns="" xmlns:a16="http://schemas.microsoft.com/office/drawing/2014/main" id="{3EBD9A4E-8152-425E-99DB-92E5671FB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765175"/>
            <a:ext cx="8229600" cy="935038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бюджета Пермского муниципального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  <a:b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2022-2024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годы, млн руб.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DFFB4C3B-ACB0-43FF-8B59-560EBC7F7F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6213115"/>
              </p:ext>
            </p:extLst>
          </p:nvPr>
        </p:nvGraphicFramePr>
        <p:xfrm>
          <a:off x="611188" y="1844675"/>
          <a:ext cx="8208962" cy="4489449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302435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0021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2820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5619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0802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Первоначальный бюджет на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r>
                        <a:rPr lang="en-US" sz="18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800" b="0" i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Уточненный бюджет на </a:t>
                      </a:r>
                      <a:r>
                        <a:rPr lang="ru-RU" sz="18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  <a:r>
                        <a:rPr lang="ru-RU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</a:t>
                      </a:r>
                      <a:r>
                        <a:rPr lang="ru-RU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761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Программные расходы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4 521,5</a:t>
                      </a:r>
                      <a:endParaRPr lang="ru-RU" sz="2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5 212,0</a:t>
                      </a:r>
                      <a:endParaRPr lang="ru-RU" sz="2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2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5 180,9</a:t>
                      </a:r>
                      <a:endParaRPr lang="ru-RU" sz="2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801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удельный вес программных расходов в общем объеме расходов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98,2</a:t>
                      </a:r>
                      <a:endParaRPr lang="ru-RU" sz="2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98,1</a:t>
                      </a:r>
                      <a:endParaRPr lang="ru-RU" sz="2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98,8</a:t>
                      </a:r>
                      <a:endParaRPr lang="ru-RU" sz="2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011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Непрограммные расходы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82,6</a:t>
                      </a:r>
                      <a:endParaRPr lang="ru-RU" sz="2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2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101,5</a:t>
                      </a:r>
                      <a:endParaRPr lang="ru-RU" sz="2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2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62,0</a:t>
                      </a:r>
                      <a:endParaRPr lang="ru-RU" sz="2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0517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удельный вес непрограммных расходов в общем объеме расходов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20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1,8</a:t>
                      </a:r>
                      <a:endParaRPr lang="ru-RU" sz="2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1,9</a:t>
                      </a:r>
                      <a:endParaRPr lang="ru-RU" sz="2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1,2</a:t>
                      </a:r>
                      <a:endParaRPr lang="ru-RU" sz="2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9963" name="Номер слайда 3">
            <a:extLst>
              <a:ext uri="{FF2B5EF4-FFF2-40B4-BE49-F238E27FC236}">
                <a16:creationId xmlns="" xmlns:a16="http://schemas.microsoft.com/office/drawing/2014/main" id="{68A1EBD4-BCA1-4F7E-B2FF-FD4AA097D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F5C4AFA-3707-499C-87E6-20B171CAE72D}" type="slidenum">
              <a:rPr lang="ru-RU" altLang="ru-RU" sz="1800">
                <a:solidFill>
                  <a:srgbClr val="FFFFFF"/>
                </a:solidFill>
              </a:rPr>
              <a:pPr/>
              <a:t>28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5566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="" xmlns:a16="http://schemas.microsoft.com/office/drawing/2014/main" id="{F4D2F15B-5905-4C9E-8358-9A2A134D10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1663" y="615950"/>
            <a:ext cx="8229600" cy="854075"/>
          </a:xfrm>
        </p:spPr>
        <p:txBody>
          <a:bodyPr/>
          <a:lstStyle/>
          <a:p>
            <a:pPr algn="ctr" eaLnBrk="1" hangingPunct="1"/>
            <a:r>
              <a:rPr lang="ru-RU" altLang="ru-RU" sz="2400" b="1" dirty="0">
                <a:latin typeface="Times New Roman" panose="02020603050405020304" pitchFamily="18" charset="0"/>
              </a:rPr>
              <a:t>Структура расходов бюджета                                            Пермского муниципального района на </a:t>
            </a:r>
            <a:r>
              <a:rPr lang="ru-RU" altLang="ru-RU" sz="2400" b="1" dirty="0" smtClean="0">
                <a:latin typeface="Times New Roman" panose="02020603050405020304" pitchFamily="18" charset="0"/>
              </a:rPr>
              <a:t>2022 </a:t>
            </a:r>
            <a:r>
              <a:rPr lang="ru-RU" altLang="ru-RU" sz="2400" b="1" dirty="0">
                <a:latin typeface="Times New Roman" panose="02020603050405020304" pitchFamily="18" charset="0"/>
              </a:rPr>
              <a:t>год</a:t>
            </a:r>
          </a:p>
        </p:txBody>
      </p:sp>
      <p:sp>
        <p:nvSpPr>
          <p:cNvPr id="40963" name="Номер слайда 4">
            <a:extLst>
              <a:ext uri="{FF2B5EF4-FFF2-40B4-BE49-F238E27FC236}">
                <a16:creationId xmlns="" xmlns:a16="http://schemas.microsoft.com/office/drawing/2014/main" id="{CF16861C-630E-46CC-9FA9-8C5121D38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36864FB4-38E7-4AC2-9124-53131F81920B}" type="slidenum">
              <a:rPr lang="ru-RU" altLang="ru-RU" sz="1800">
                <a:solidFill>
                  <a:srgbClr val="FFFFFF"/>
                </a:solidFill>
              </a:rPr>
              <a:pPr/>
              <a:t>29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40964" name="Text Box 3">
            <a:extLst>
              <a:ext uri="{FF2B5EF4-FFF2-40B4-BE49-F238E27FC236}">
                <a16:creationId xmlns="" xmlns:a16="http://schemas.microsoft.com/office/drawing/2014/main" id="{17A5E272-3F87-4716-9D0D-C9AF5D9D9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6092825"/>
            <a:ext cx="71850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altLang="ru-RU"/>
          </a:p>
        </p:txBody>
      </p:sp>
      <p:graphicFrame>
        <p:nvGraphicFramePr>
          <p:cNvPr id="2" name="Объект 4">
            <a:extLst>
              <a:ext uri="{FF2B5EF4-FFF2-40B4-BE49-F238E27FC236}">
                <a16:creationId xmlns="" xmlns:a16="http://schemas.microsoft.com/office/drawing/2014/main" id="{E4AAB3F7-E20A-4691-980E-5924DE16BC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7165471"/>
              </p:ext>
            </p:extLst>
          </p:nvPr>
        </p:nvGraphicFramePr>
        <p:xfrm>
          <a:off x="468313" y="1557338"/>
          <a:ext cx="8328025" cy="5195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0796387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>
            <a:extLst>
              <a:ext uri="{FF2B5EF4-FFF2-40B4-BE49-F238E27FC236}">
                <a16:creationId xmlns="" xmlns:a16="http://schemas.microsoft.com/office/drawing/2014/main" id="{5CECC086-31E3-4D6F-B6AE-A4C44E715E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6963" y="185738"/>
            <a:ext cx="7170737" cy="1130300"/>
          </a:xfrm>
        </p:spPr>
        <p:txBody>
          <a:bodyPr/>
          <a:lstStyle/>
          <a:p>
            <a:pPr algn="ctr"/>
            <a:r>
              <a:rPr lang="ru-RU" altLang="ru-RU" sz="2400" b="1" u="sng">
                <a:solidFill>
                  <a:schemeClr val="tx1"/>
                </a:solidFill>
                <a:latin typeface="Times New Roman" panose="02020603050405020304" pitchFamily="18" charset="0"/>
              </a:rPr>
              <a:t>Процесс формирования проекта бюджета</a:t>
            </a:r>
          </a:p>
        </p:txBody>
      </p:sp>
      <p:sp>
        <p:nvSpPr>
          <p:cNvPr id="16388" name="Номер слайда 4">
            <a:extLst>
              <a:ext uri="{FF2B5EF4-FFF2-40B4-BE49-F238E27FC236}">
                <a16:creationId xmlns="" xmlns:a16="http://schemas.microsoft.com/office/drawing/2014/main" id="{18C0AAC3-E8C2-46C4-9C56-F8C3D8588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2515D32B-CD6A-41E5-8E50-78E9C50DDCA7}" type="slidenum">
              <a:rPr lang="ru-RU" altLang="ru-RU" sz="1800">
                <a:solidFill>
                  <a:srgbClr val="FFFFFF"/>
                </a:solidFill>
              </a:rPr>
              <a:pPr/>
              <a:t>3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7" name="Блок-схема: подготовка 6">
            <a:extLst>
              <a:ext uri="{FF2B5EF4-FFF2-40B4-BE49-F238E27FC236}">
                <a16:creationId xmlns="" xmlns:a16="http://schemas.microsoft.com/office/drawing/2014/main" id="{F4EC74B8-8E26-451C-ADE8-9908121A659F}"/>
              </a:ext>
            </a:extLst>
          </p:cNvPr>
          <p:cNvSpPr/>
          <p:nvPr/>
        </p:nvSpPr>
        <p:spPr>
          <a:xfrm rot="5400000">
            <a:off x="3459163" y="2708275"/>
            <a:ext cx="2089150" cy="2447925"/>
          </a:xfrm>
          <a:prstGeom prst="flowChartPreparation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390" name="TextBox 9">
            <a:extLst>
              <a:ext uri="{FF2B5EF4-FFF2-40B4-BE49-F238E27FC236}">
                <a16:creationId xmlns="" xmlns:a16="http://schemas.microsoft.com/office/drawing/2014/main" id="{C22B6A53-D58E-4E9A-B08B-5C3ACC31F5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0925" y="3484563"/>
            <a:ext cx="18351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400" b="1">
                <a:cs typeface="Times New Roman" panose="02020603050405020304" pitchFamily="18" charset="0"/>
              </a:rPr>
              <a:t>ПРОЕКТ БЮДЖЕТА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06830F7A-AC81-4C2A-B087-72CD7174E4F5}"/>
              </a:ext>
            </a:extLst>
          </p:cNvPr>
          <p:cNvSpPr/>
          <p:nvPr/>
        </p:nvSpPr>
        <p:spPr>
          <a:xfrm>
            <a:off x="4192588" y="2133600"/>
            <a:ext cx="590550" cy="574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Овал 17">
            <a:extLst>
              <a:ext uri="{FF2B5EF4-FFF2-40B4-BE49-F238E27FC236}">
                <a16:creationId xmlns="" xmlns:a16="http://schemas.microsoft.com/office/drawing/2014/main" id="{F87C54F7-149E-4868-9FE7-5A32C103647A}"/>
              </a:ext>
            </a:extLst>
          </p:cNvPr>
          <p:cNvSpPr/>
          <p:nvPr/>
        </p:nvSpPr>
        <p:spPr>
          <a:xfrm>
            <a:off x="4256088" y="5157788"/>
            <a:ext cx="590550" cy="574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="" xmlns:a16="http://schemas.microsoft.com/office/drawing/2014/main" id="{B3FFD262-DFEB-4002-9303-ED4DA940DDF4}"/>
              </a:ext>
            </a:extLst>
          </p:cNvPr>
          <p:cNvSpPr/>
          <p:nvPr/>
        </p:nvSpPr>
        <p:spPr>
          <a:xfrm>
            <a:off x="2554288" y="4435475"/>
            <a:ext cx="592137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Овал 19">
            <a:extLst>
              <a:ext uri="{FF2B5EF4-FFF2-40B4-BE49-F238E27FC236}">
                <a16:creationId xmlns="" xmlns:a16="http://schemas.microsoft.com/office/drawing/2014/main" id="{826DA329-41CF-41C7-95DA-CFF449D69284}"/>
              </a:ext>
            </a:extLst>
          </p:cNvPr>
          <p:cNvSpPr/>
          <p:nvPr/>
        </p:nvSpPr>
        <p:spPr>
          <a:xfrm>
            <a:off x="2555875" y="2854325"/>
            <a:ext cx="590550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="" xmlns:a16="http://schemas.microsoft.com/office/drawing/2014/main" id="{63FCA37D-E4C2-43F5-9A0B-30B3D4A360D1}"/>
              </a:ext>
            </a:extLst>
          </p:cNvPr>
          <p:cNvSpPr/>
          <p:nvPr/>
        </p:nvSpPr>
        <p:spPr>
          <a:xfrm>
            <a:off x="5776913" y="2854325"/>
            <a:ext cx="592137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="" xmlns:a16="http://schemas.microsoft.com/office/drawing/2014/main" id="{571AB998-6E5A-43E3-9998-2AAC1370465D}"/>
              </a:ext>
            </a:extLst>
          </p:cNvPr>
          <p:cNvSpPr/>
          <p:nvPr/>
        </p:nvSpPr>
        <p:spPr>
          <a:xfrm>
            <a:off x="5924550" y="4467225"/>
            <a:ext cx="590550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0AA99FD-A645-45C8-93C1-BB6E91BC259D}"/>
              </a:ext>
            </a:extLst>
          </p:cNvPr>
          <p:cNvSpPr txBox="1"/>
          <p:nvPr/>
        </p:nvSpPr>
        <p:spPr>
          <a:xfrm>
            <a:off x="4294188" y="2128838"/>
            <a:ext cx="38735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</a:schemeClr>
                </a:solidFill>
                <a:cs typeface="Arial" charset="0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981CE96C-2AE0-4B84-A14C-AF5723BAF9EE}"/>
              </a:ext>
            </a:extLst>
          </p:cNvPr>
          <p:cNvSpPr txBox="1"/>
          <p:nvPr/>
        </p:nvSpPr>
        <p:spPr>
          <a:xfrm>
            <a:off x="4314825" y="5148263"/>
            <a:ext cx="38735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</a:schemeClr>
                </a:solidFill>
                <a:cs typeface="Arial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DCECB9DB-0BA0-4DBA-BDA2-2AFED0F510FC}"/>
              </a:ext>
            </a:extLst>
          </p:cNvPr>
          <p:cNvSpPr txBox="1"/>
          <p:nvPr/>
        </p:nvSpPr>
        <p:spPr>
          <a:xfrm>
            <a:off x="6042025" y="4459288"/>
            <a:ext cx="38735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</a:schemeClr>
                </a:solidFill>
                <a:cs typeface="Arial" charset="0"/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DCD269CC-ED5D-4BC3-8D0B-234576C97561}"/>
              </a:ext>
            </a:extLst>
          </p:cNvPr>
          <p:cNvSpPr txBox="1"/>
          <p:nvPr/>
        </p:nvSpPr>
        <p:spPr>
          <a:xfrm>
            <a:off x="5878513" y="2835275"/>
            <a:ext cx="388937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</a:schemeClr>
                </a:solidFill>
                <a:cs typeface="Arial" charset="0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DBD785CC-7273-4838-9156-A69099B33E82}"/>
              </a:ext>
            </a:extLst>
          </p:cNvPr>
          <p:cNvSpPr txBox="1"/>
          <p:nvPr/>
        </p:nvSpPr>
        <p:spPr>
          <a:xfrm>
            <a:off x="2640013" y="4427538"/>
            <a:ext cx="3968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</a:schemeClr>
                </a:solidFill>
                <a:cs typeface="Arial" charset="0"/>
              </a:rPr>
              <a:t>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10A2CE52-418A-42E8-8BD9-AFB489AE8C02}"/>
              </a:ext>
            </a:extLst>
          </p:cNvPr>
          <p:cNvSpPr txBox="1"/>
          <p:nvPr/>
        </p:nvSpPr>
        <p:spPr>
          <a:xfrm>
            <a:off x="2657475" y="2830513"/>
            <a:ext cx="387350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</a:schemeClr>
                </a:solidFill>
                <a:cs typeface="Arial" charset="0"/>
              </a:rPr>
              <a:t>6</a:t>
            </a: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="" xmlns:a16="http://schemas.microsoft.com/office/drawing/2014/main" id="{B688DCA6-F3D8-4B3D-A438-01C9051DEC05}"/>
              </a:ext>
            </a:extLst>
          </p:cNvPr>
          <p:cNvSpPr/>
          <p:nvPr/>
        </p:nvSpPr>
        <p:spPr>
          <a:xfrm>
            <a:off x="6429375" y="2695575"/>
            <a:ext cx="2339975" cy="79216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404" name="TextBox 16383">
            <a:extLst>
              <a:ext uri="{FF2B5EF4-FFF2-40B4-BE49-F238E27FC236}">
                <a16:creationId xmlns="" xmlns:a16="http://schemas.microsoft.com/office/drawing/2014/main" id="{CEE8578A-0A68-4AA3-82C4-C6ED7C20E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4788" y="2674938"/>
            <a:ext cx="20891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600" b="1"/>
              <a:t>Прогноз социально-экономического развития</a:t>
            </a: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="" xmlns:a16="http://schemas.microsoft.com/office/drawing/2014/main" id="{6D619415-B7FC-4F21-8DA7-73BC7756F334}"/>
              </a:ext>
            </a:extLst>
          </p:cNvPr>
          <p:cNvSpPr/>
          <p:nvPr/>
        </p:nvSpPr>
        <p:spPr>
          <a:xfrm>
            <a:off x="6567488" y="4579938"/>
            <a:ext cx="2297112" cy="127793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1" dirty="0"/>
          </a:p>
        </p:txBody>
      </p:sp>
      <p:sp>
        <p:nvSpPr>
          <p:cNvPr id="16406" name="TextBox 16392">
            <a:extLst>
              <a:ext uri="{FF2B5EF4-FFF2-40B4-BE49-F238E27FC236}">
                <a16:creationId xmlns="" xmlns:a16="http://schemas.microsoft.com/office/drawing/2014/main" id="{2D4BB6E6-D5EC-4BFF-A0C7-68BABEAC9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0" y="4533900"/>
            <a:ext cx="19653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600" b="1"/>
              <a:t>Основные направления бюджетной и налоговой политики</a:t>
            </a: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="" xmlns:a16="http://schemas.microsoft.com/office/drawing/2014/main" id="{1AD25F99-EBAB-470F-8F86-272B45B38D2E}"/>
              </a:ext>
            </a:extLst>
          </p:cNvPr>
          <p:cNvSpPr/>
          <p:nvPr/>
        </p:nvSpPr>
        <p:spPr>
          <a:xfrm>
            <a:off x="3394075" y="1266825"/>
            <a:ext cx="2339975" cy="79216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="" xmlns:a16="http://schemas.microsoft.com/office/drawing/2014/main" id="{51EA002E-F8AC-41DB-9029-0AA37155D082}"/>
              </a:ext>
            </a:extLst>
          </p:cNvPr>
          <p:cNvSpPr/>
          <p:nvPr/>
        </p:nvSpPr>
        <p:spPr>
          <a:xfrm>
            <a:off x="217488" y="2574925"/>
            <a:ext cx="2246312" cy="10826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="" xmlns:a16="http://schemas.microsoft.com/office/drawing/2014/main" id="{A2B88FAE-6702-406E-8EF2-953EF3B7D297}"/>
              </a:ext>
            </a:extLst>
          </p:cNvPr>
          <p:cNvSpPr/>
          <p:nvPr/>
        </p:nvSpPr>
        <p:spPr>
          <a:xfrm>
            <a:off x="217488" y="4794250"/>
            <a:ext cx="2338387" cy="79216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="" xmlns:a16="http://schemas.microsoft.com/office/drawing/2014/main" id="{7656D1E6-B4F0-4902-A1CE-5F88EFE87651}"/>
              </a:ext>
            </a:extLst>
          </p:cNvPr>
          <p:cNvSpPr/>
          <p:nvPr/>
        </p:nvSpPr>
        <p:spPr>
          <a:xfrm>
            <a:off x="3398838" y="5878513"/>
            <a:ext cx="2339975" cy="79216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411" name="TextBox 16393">
            <a:extLst>
              <a:ext uri="{FF2B5EF4-FFF2-40B4-BE49-F238E27FC236}">
                <a16:creationId xmlns="" xmlns:a16="http://schemas.microsoft.com/office/drawing/2014/main" id="{B0BEA006-B5D6-46DF-A223-B2457C297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8213" y="1339850"/>
            <a:ext cx="2225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600" b="1"/>
              <a:t>Бюджетное послание Президента РФ</a:t>
            </a:r>
          </a:p>
        </p:txBody>
      </p:sp>
      <p:sp>
        <p:nvSpPr>
          <p:cNvPr id="16412" name="TextBox 16395">
            <a:extLst>
              <a:ext uri="{FF2B5EF4-FFF2-40B4-BE49-F238E27FC236}">
                <a16:creationId xmlns="" xmlns:a16="http://schemas.microsoft.com/office/drawing/2014/main" id="{77045AE7-A878-4B86-B37B-E4E7138EBC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488" y="2589213"/>
            <a:ext cx="21590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600" b="1"/>
              <a:t>Реестр расходных обязательств муниципального образования</a:t>
            </a:r>
          </a:p>
        </p:txBody>
      </p:sp>
      <p:sp>
        <p:nvSpPr>
          <p:cNvPr id="16413" name="TextBox 16398">
            <a:extLst>
              <a:ext uri="{FF2B5EF4-FFF2-40B4-BE49-F238E27FC236}">
                <a16:creationId xmlns="" xmlns:a16="http://schemas.microsoft.com/office/drawing/2014/main" id="{63D3E824-ED8E-4258-9F5F-77DA829D5F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0438" y="5845175"/>
            <a:ext cx="20161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600" b="1"/>
              <a:t>Положение о бюджетном процессе</a:t>
            </a:r>
          </a:p>
        </p:txBody>
      </p:sp>
      <p:sp>
        <p:nvSpPr>
          <p:cNvPr id="16414" name="TextBox 16399">
            <a:extLst>
              <a:ext uri="{FF2B5EF4-FFF2-40B4-BE49-F238E27FC236}">
                <a16:creationId xmlns="" xmlns:a16="http://schemas.microsoft.com/office/drawing/2014/main" id="{2989B194-755C-4390-93EB-9E25F750B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8" y="4926013"/>
            <a:ext cx="20462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600" b="1"/>
              <a:t>Муниципальные программы</a:t>
            </a: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>
            <a:extLst>
              <a:ext uri="{FF2B5EF4-FFF2-40B4-BE49-F238E27FC236}">
                <a16:creationId xmlns="" xmlns:a16="http://schemas.microsoft.com/office/drawing/2014/main" id="{0BCBB9E6-EA26-4F61-9084-5DCA7F6ED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404813"/>
            <a:ext cx="8929687" cy="701675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реализацию муниципальных программ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год, млн руб.</a:t>
            </a:r>
          </a:p>
        </p:txBody>
      </p:sp>
      <p:graphicFrame>
        <p:nvGraphicFramePr>
          <p:cNvPr id="2" name="Объект 3">
            <a:extLst>
              <a:ext uri="{FF2B5EF4-FFF2-40B4-BE49-F238E27FC236}">
                <a16:creationId xmlns="" xmlns:a16="http://schemas.microsoft.com/office/drawing/2014/main" id="{7F76F1AA-F2DB-45B7-A0D6-5A5E7642D2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5357474"/>
              </p:ext>
            </p:extLst>
          </p:nvPr>
        </p:nvGraphicFramePr>
        <p:xfrm>
          <a:off x="179388" y="981075"/>
          <a:ext cx="8964612" cy="5688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1988" name="Номер слайда 2">
            <a:extLst>
              <a:ext uri="{FF2B5EF4-FFF2-40B4-BE49-F238E27FC236}">
                <a16:creationId xmlns="" xmlns:a16="http://schemas.microsoft.com/office/drawing/2014/main" id="{709F8D06-63AA-4732-B008-3F23E4BED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081DBFC8-13DE-46BF-8432-AFABA0B1668A}" type="slidenum">
              <a:rPr lang="ru-RU" altLang="ru-RU" sz="1800">
                <a:solidFill>
                  <a:srgbClr val="FFFFFF"/>
                </a:solidFill>
              </a:rPr>
              <a:pPr/>
              <a:t>30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184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:\Users\feu17-04\Desktop\depositphotos_9630683-stock-illustration-arrow-around-stack-of-gol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0348"/>
            <a:ext cx="3275856" cy="124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0" name="Заголовок 1">
            <a:extLst>
              <a:ext uri="{FF2B5EF4-FFF2-40B4-BE49-F238E27FC236}">
                <a16:creationId xmlns="" xmlns:a16="http://schemas.microsoft.com/office/drawing/2014/main" id="{31369334-FD6F-4A24-B73D-8EA66A1E9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1392" y="476672"/>
            <a:ext cx="5472607" cy="1008112"/>
          </a:xfrm>
        </p:spPr>
        <p:txBody>
          <a:bodyPr/>
          <a:lstStyle/>
          <a:p>
            <a:pPr algn="ctr">
              <a:lnSpc>
                <a:spcPts val="2400"/>
              </a:lnSpc>
            </a:pP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бюджетных ассигнований по группам видов расходов бюджета на </a:t>
            </a: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2021-20</a:t>
            </a:r>
            <a:r>
              <a:rPr lang="en-US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гг., млн руб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1600" dirty="0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D28ED322-5338-4A04-B662-C0E706250F4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3628723"/>
              </p:ext>
            </p:extLst>
          </p:nvPr>
        </p:nvGraphicFramePr>
        <p:xfrm>
          <a:off x="251520" y="1556792"/>
          <a:ext cx="8712968" cy="51924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6743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9862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4896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6435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3358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5454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вида</a:t>
                      </a:r>
                      <a:r>
                        <a:rPr lang="ru-RU" sz="1600" b="1" u="none" strike="noStrike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расходов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Сумма</a:t>
                      </a:r>
                      <a:r>
                        <a:rPr lang="ru-RU" sz="1600" b="1" u="none" strike="noStrike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  <a:r>
                        <a:rPr lang="ru-RU" sz="1600" b="1" u="none" strike="noStrike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(первонач.)</a:t>
                      </a: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Удель</a:t>
                      </a:r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b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ный</a:t>
                      </a:r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вес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Сумма </a:t>
                      </a:r>
                    </a:p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                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Удель</a:t>
                      </a:r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b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ный</a:t>
                      </a:r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вес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484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 на выплаты персоналу в целях обеспечения выполнения функций муниципальными органами, казенными учреждениями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377,6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8,2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446,1</a:t>
                      </a:r>
                      <a:endParaRPr lang="ru-RU" sz="17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8,5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888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Закупка товаров, работ и услуг для обеспечения государственных  нужд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740,3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16,1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691,9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13,2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287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Социальное обеспечение и иные выплаты населению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52,2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1,1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30,8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0,6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287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Капитальные вложения в объекты муниципальной собственности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550,9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12,0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826,2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15,8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073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Межбюджетные трансферты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199,3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4,3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275,3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5,2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886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Предоставление субсидий бюджетным, автономным учреждениям и иным некоммерческим организациям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2 609,0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56,7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2871,7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54,8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861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Обслуживание муниципального долга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861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бюджетные ассигнования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74,8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1,6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100,9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1,9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688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РАСХОДОВ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4 604,1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5 242,9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3090" name="Номер слайда 3">
            <a:extLst>
              <a:ext uri="{FF2B5EF4-FFF2-40B4-BE49-F238E27FC236}">
                <a16:creationId xmlns="" xmlns:a16="http://schemas.microsoft.com/office/drawing/2014/main" id="{8B103C83-DD26-4ABE-8FA0-16F79CFD4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862AD02E-C66A-436B-8634-F4916EC12ACA}" type="slidenum">
              <a:rPr lang="ru-RU" altLang="ru-RU" sz="1800">
                <a:solidFill>
                  <a:srgbClr val="FFFFFF"/>
                </a:solidFill>
              </a:rPr>
              <a:pPr/>
              <a:t>31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3648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>
            <a:extLst>
              <a:ext uri="{FF2B5EF4-FFF2-40B4-BE49-F238E27FC236}">
                <a16:creationId xmlns="" xmlns:a16="http://schemas.microsoft.com/office/drawing/2014/main" id="{EC056DFB-98AD-43A3-92A2-74A10AF6D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6744" y="476672"/>
            <a:ext cx="5509471" cy="864096"/>
          </a:xfrm>
        </p:spPr>
        <p:txBody>
          <a:bodyPr/>
          <a:lstStyle/>
          <a:p>
            <a:pPr lvl="0" algn="ctr"/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бюджетных ассигнований по </a:t>
            </a:r>
            <a:r>
              <a:rPr lang="ru-RU" alt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ведомствам на </a:t>
            </a:r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2021-2022 гг., млн руб. 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="" xmlns:a16="http://schemas.microsoft.com/office/drawing/2014/main" id="{BF888FDA-939E-4650-ADF9-785CF34DA0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646027"/>
              </p:ext>
            </p:extLst>
          </p:nvPr>
        </p:nvGraphicFramePr>
        <p:xfrm>
          <a:off x="179512" y="1308909"/>
          <a:ext cx="8784976" cy="5432720"/>
        </p:xfrm>
        <a:graphic>
          <a:graphicData uri="http://schemas.openxmlformats.org/drawingml/2006/table">
            <a:tbl>
              <a:tblPr/>
              <a:tblGrid>
                <a:gridCol w="576064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79531"/>
                <a:gridCol w="113866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0614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5025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ведомства</a:t>
                      </a:r>
                    </a:p>
                  </a:txBody>
                  <a:tcPr marL="8940" marR="8940" marT="894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D2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г. (первонач.)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40" marR="8940" marT="894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D2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г.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40" marR="8940" marT="894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D2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уд.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вес.</a:t>
                      </a:r>
                    </a:p>
                  </a:txBody>
                  <a:tcPr marL="8940" marR="8940" marT="894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D2D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17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Управление образования администрации муниципального образования "Пермский муниципальный район"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  <a:r>
                        <a:rPr lang="ru-RU" sz="15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517,2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2 738,2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52,2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861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Управление по развитию инфраструктуры и осуществлению муниципального контроля администрации Пермского муниципального района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1 506,6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28,7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</a:tr>
              <a:tr h="4817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Финансово-экономическое управление администрации муниципального образования "Пермский муниципальный район"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368,8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431,9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8,2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</a:tr>
              <a:tr h="2349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Администрация Пермского муниципального района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157,4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210,9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4,0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</a:tr>
              <a:tr h="4605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Управление по делам культуры, молодежи и спорта администрации Пермского муниципального района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115,6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161,7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3,1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</a:tr>
              <a:tr h="4817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Комитет имущественных отношений администрации Пермского муниципального района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75,2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91,4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1,7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674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Управление социального развития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105,6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57,3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1,1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605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Управление сельского хозяйства, продовольствия и закупок администрации Пермского муниципального района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25,8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21,4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0,4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</a:tr>
              <a:tr h="2454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Земское Собрание Пермского муниципального района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11,0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12,0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0,2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454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Контрольно-счетная палата пермского муниципального района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11,6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11,4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0,2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454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МУ «Управление капитального строительства Пермского МР»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702,8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454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МКУ «Управление благоустройством Пермского МР»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513,1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210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ВСЕГО РАСХОДОВ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4 604,1</a:t>
                      </a:r>
                      <a:endParaRPr lang="ru-RU" sz="1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5 242,9</a:t>
                      </a:r>
                      <a:endParaRPr lang="ru-RU" sz="1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44107" name="Номер слайда 3">
            <a:extLst>
              <a:ext uri="{FF2B5EF4-FFF2-40B4-BE49-F238E27FC236}">
                <a16:creationId xmlns="" xmlns:a16="http://schemas.microsoft.com/office/drawing/2014/main" id="{ED08E206-761B-4FBE-9AF1-3B8AD0AE7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7EEFC5CA-4B22-40B7-8B93-127008D3BB11}" type="slidenum">
              <a:rPr lang="ru-RU" altLang="ru-RU" sz="1800">
                <a:solidFill>
                  <a:srgbClr val="FFFFFF"/>
                </a:solidFill>
              </a:rPr>
              <a:pPr/>
              <a:t>32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95235" name="Picture 3" descr="C:\Users\feu17-04\Desktop\depositphotos_51404531-stock-photo-3d-man-with-bar-grap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624"/>
            <a:ext cx="3168352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5884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3">
            <a:extLst>
              <a:ext uri="{FF2B5EF4-FFF2-40B4-BE49-F238E27FC236}">
                <a16:creationId xmlns="" xmlns:a16="http://schemas.microsoft.com/office/drawing/2014/main" id="{3BCD4074-7988-4C4A-94B5-318723CB29B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11960" y="642938"/>
            <a:ext cx="4789165" cy="1201886"/>
          </a:xfrm>
        </p:spPr>
        <p:txBody>
          <a:bodyPr/>
          <a:lstStyle/>
          <a:p>
            <a:pPr algn="ctr"/>
            <a:r>
              <a:rPr lang="ru-RU" alt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содержание органов местного самоуправления, </a:t>
            </a:r>
            <a:r>
              <a:rPr lang="ru-RU" altLang="ru-RU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alt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C8438105-9E94-4765-BB41-8CF4B5748D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4242783"/>
              </p:ext>
            </p:extLst>
          </p:nvPr>
        </p:nvGraphicFramePr>
        <p:xfrm>
          <a:off x="179512" y="2060080"/>
          <a:ext cx="8750300" cy="4697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766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401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3347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39" marR="91439" marT="45715" marB="4571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1439" marR="91439" marT="45715" marB="4571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1439" marR="91439" marT="45715" marB="4571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9814">
                <a:tc>
                  <a:txBody>
                    <a:bodyPr/>
                    <a:lstStyle/>
                    <a:p>
                      <a:pPr algn="l"/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Средства местного бюджета</a:t>
                      </a:r>
                    </a:p>
                  </a:txBody>
                  <a:tcPr marL="0" marR="91439" marT="45715" marB="45715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156 242,2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5" marB="45715" anchor="ctr" anchorCtr="1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168 815,2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5" marB="45715" anchor="ctr" anchorCtr="1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82440">
                <a:tc>
                  <a:txBody>
                    <a:bodyPr/>
                    <a:lstStyle/>
                    <a:p>
                      <a:r>
                        <a:rPr lang="ru-RU" sz="180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Выполнение передаваемых полномочий поселений по осуществлению внешнего муниципального финансового контроля</a:t>
                      </a:r>
                    </a:p>
                  </a:txBody>
                  <a:tcPr marL="18000" marR="18000" marT="17998" marB="1799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2 743,8</a:t>
                      </a:r>
                      <a:endParaRPr lang="ru-RU" sz="180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7998" marB="17998" anchor="ctr" anchorCtr="1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3 069,7</a:t>
                      </a:r>
                      <a:endParaRPr lang="ru-RU" sz="180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7998" marB="17998" anchor="ctr" anchorCtr="1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75422">
                <a:tc>
                  <a:txBody>
                    <a:bodyPr/>
                    <a:lstStyle/>
                    <a:p>
                      <a:r>
                        <a:rPr lang="ru-RU" sz="1800" b="1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 средства, учитываемые в нормативе на содержание органов местного самоуправления</a:t>
                      </a:r>
                    </a:p>
                  </a:txBody>
                  <a:tcPr marL="18000" marR="18000" marT="17998" marB="1799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158 986,0</a:t>
                      </a:r>
                      <a:endParaRPr lang="ru-RU" sz="18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7998" marB="17998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171 884,9</a:t>
                      </a:r>
                      <a:endParaRPr lang="ru-RU" sz="18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7998" marB="17998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58900">
                <a:tc>
                  <a:txBody>
                    <a:bodyPr/>
                    <a:lstStyle/>
                    <a:p>
                      <a:r>
                        <a:rPr lang="ru-RU" sz="1800" b="1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Норматив на содержание ОМС</a:t>
                      </a:r>
                    </a:p>
                  </a:txBody>
                  <a:tcPr marL="0" marR="18000" marT="17998" marB="1799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173 753,6</a:t>
                      </a:r>
                      <a:endParaRPr lang="ru-RU" sz="18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7998" marB="17998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173 753,6</a:t>
                      </a:r>
                      <a:endParaRPr lang="ru-RU" sz="18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7998" marB="17998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r>
                        <a:rPr lang="ru-RU" sz="1800" b="1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Отклонение от норматива</a:t>
                      </a:r>
                    </a:p>
                  </a:txBody>
                  <a:tcPr marL="0" marR="18000" marT="17998" marB="1799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14 767,6</a:t>
                      </a:r>
                      <a:endParaRPr lang="ru-RU" sz="1800" b="1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7998" marB="17998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en-US" sz="18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868,7</a:t>
                      </a:r>
                      <a:endParaRPr lang="ru-RU" sz="1800" b="1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7998" marB="17998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Средства краевого, федерального бюджета</a:t>
                      </a:r>
                    </a:p>
                  </a:txBody>
                  <a:tcPr marL="0" marR="18000" marT="17998" marB="1799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10 974,6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7998" marB="17998" anchor="ctr" anchorCtr="1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10 794,2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7998" marB="17998" anchor="ctr" anchorCtr="1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46286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Средства бюджетов сельских поселений </a:t>
                      </a:r>
                      <a:r>
                        <a:rPr lang="ru-RU" sz="1800" b="0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(без учета расходов на выполнение передаваемых</a:t>
                      </a:r>
                      <a:r>
                        <a:rPr lang="ru-RU" sz="1800" b="0" i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полномочий поселений по осуществлению внешнего муниципального финансового контроля)</a:t>
                      </a:r>
                      <a:endParaRPr lang="ru-RU" sz="18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18000" marT="17998" marB="1799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2 665,5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7998" marB="17998" anchor="ctr" anchorCtr="1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2 840,6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7998" marB="17998" anchor="ctr" anchorCtr="1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68020"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ru-RU" sz="1800" b="1" baseline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Всего </a:t>
                      </a:r>
                      <a:r>
                        <a:rPr lang="ru-RU" sz="1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расходы на содержание ОМС</a:t>
                      </a:r>
                    </a:p>
                  </a:txBody>
                  <a:tcPr marL="18000" marR="18000" marT="17998" marB="1799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172 626,1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7998" marB="17998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185 519,7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7998" marB="17998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5093" name="Номер слайда 1">
            <a:extLst>
              <a:ext uri="{FF2B5EF4-FFF2-40B4-BE49-F238E27FC236}">
                <a16:creationId xmlns="" xmlns:a16="http://schemas.microsoft.com/office/drawing/2014/main" id="{B6E45121-9DD6-4CAE-B176-F1C985846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88E05B89-D56F-4BA3-BCEC-75026059C140}" type="slidenum">
              <a:rPr lang="ru-RU" altLang="ru-RU" sz="1800">
                <a:solidFill>
                  <a:srgbClr val="FFFFFF"/>
                </a:solidFill>
              </a:rPr>
              <a:pPr/>
              <a:t>33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96258" name="Picture 2" descr="C:\Users\feu17-04\Desktop\managers_city_bg_e14381260339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4067944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63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="" xmlns:a16="http://schemas.microsoft.com/office/drawing/2014/main" id="{E40296FC-04AA-477D-B1AE-F94FDFFA07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5446162"/>
              </p:ext>
            </p:extLst>
          </p:nvPr>
        </p:nvGraphicFramePr>
        <p:xfrm>
          <a:off x="134937" y="818307"/>
          <a:ext cx="8829551" cy="5851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6083" name="Номер слайда 3">
            <a:extLst>
              <a:ext uri="{FF2B5EF4-FFF2-40B4-BE49-F238E27FC236}">
                <a16:creationId xmlns="" xmlns:a16="http://schemas.microsoft.com/office/drawing/2014/main" id="{1068A6B9-F563-4096-94F9-BD1424D91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F1623322-84BD-497E-850E-B7373AA0C761}" type="slidenum">
              <a:rPr lang="ru-RU" altLang="ru-RU" sz="1800">
                <a:solidFill>
                  <a:srgbClr val="FFFFFF"/>
                </a:solidFill>
              </a:rPr>
              <a:pPr/>
              <a:t>34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="" xmlns:a16="http://schemas.microsoft.com/office/drawing/2014/main" id="{E40296FC-04AA-477D-B1AE-F94FDFFA07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4497855"/>
              </p:ext>
            </p:extLst>
          </p:nvPr>
        </p:nvGraphicFramePr>
        <p:xfrm>
          <a:off x="134937" y="818307"/>
          <a:ext cx="8829551" cy="5851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6083" name="Номер слайда 3">
            <a:extLst>
              <a:ext uri="{FF2B5EF4-FFF2-40B4-BE49-F238E27FC236}">
                <a16:creationId xmlns="" xmlns:a16="http://schemas.microsoft.com/office/drawing/2014/main" id="{1068A6B9-F563-4096-94F9-BD1424D91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F1623322-84BD-497E-850E-B7373AA0C761}" type="slidenum">
              <a:rPr lang="ru-RU" altLang="ru-RU" sz="1800">
                <a:solidFill>
                  <a:srgbClr val="FFFFFF"/>
                </a:solidFill>
              </a:rPr>
              <a:pPr/>
              <a:t>35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95234" name="Picture 2" descr="https://2.bp.blogspot.com/-pb345JPZmpA/W3wRF-s-1qI/AAAAAAAAI3Y/lkg7GEO85pcweCmChMKH48wVZRuFej5JgCLcBGAs/s1600/%25D0%2598%25D0%25B4%25D0%25B5%25D0%25BE%25D0%25BB%25D0%25BE%25D0%25B3%25D0%25B8%25D1%258F%2B%25D1%2580%25D0%25B0%25D0%25B7%25D0%25B2%25D0%25B8%25D1%2582%25D0%25B8%25D1%258F%2B%25D1%2587%25D0%25B5%25D0%25BB%25D0%25BE%25D0%25B2%25D0%25B5%25D0%25BA%25D0%25B0%2B%25D0%25B8%2B%25D0%25BE%25D0%25B1%25D1%2589%25D0%25B5%25D1%2581%25D1%2582%25D0%25B2%25D0%25B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48680"/>
            <a:ext cx="2088232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151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1">
            <a:extLst>
              <a:ext uri="{FF2B5EF4-FFF2-40B4-BE49-F238E27FC236}">
                <a16:creationId xmlns="" xmlns:a16="http://schemas.microsoft.com/office/drawing/2014/main" id="{DCA7B289-0C08-4CA0-91C6-81D3465AF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404813"/>
            <a:ext cx="7489825" cy="863600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«Развитие системы образования Пермского муниципального района»,  тыс. руб. 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5C79291C-085F-4A67-9A91-947ACE7253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9057021"/>
              </p:ext>
            </p:extLst>
          </p:nvPr>
        </p:nvGraphicFramePr>
        <p:xfrm>
          <a:off x="395288" y="2127250"/>
          <a:ext cx="8425184" cy="293319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4257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8261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9361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конечного показателя (единица измерения)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6" marR="91426" marT="45717" marB="45717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6" marR="91426" marT="45717" marB="45717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24054">
                <a:tc>
                  <a:txBody>
                    <a:bodyPr/>
                    <a:lstStyle/>
                    <a:p>
                      <a:pPr algn="l" fontAlgn="b"/>
                      <a:r>
                        <a:rPr kumimoji="0" lang="ru-RU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Доля детей от 3 до 7 лет, получающих услуги дошкольного образования в образовательных организациях, реализующих программы дошкольного образования, в общей численности детей от 3 до 7 лет, зарегистрированных </a:t>
                      </a:r>
                      <a:r>
                        <a:rPr kumimoji="0"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информационной системе  «Контингент» для </a:t>
                      </a:r>
                      <a:r>
                        <a:rPr kumimoji="0" lang="ru-RU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получения услуги дошкольного образования»  (%)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8926">
                <a:tc>
                  <a:txBody>
                    <a:bodyPr/>
                    <a:lstStyle/>
                    <a:p>
                      <a:pPr algn="l" fontAlgn="b"/>
                      <a:r>
                        <a:rPr kumimoji="0" lang="ru-RU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Численность обучающихся в общеобразовательных организациях. чел.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17 800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kumimoji="0" lang="ru-RU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Доля детей, охваченных </a:t>
                      </a:r>
                      <a:r>
                        <a:rPr kumimoji="0"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дополнительным образованием </a:t>
                      </a:r>
                      <a:r>
                        <a:rPr kumimoji="0" lang="ru-RU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общей численности </a:t>
                      </a:r>
                      <a:r>
                        <a:rPr kumimoji="0"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обучающихся образовательных организаций Пермского муниципального района в </a:t>
                      </a:r>
                      <a:r>
                        <a:rPr kumimoji="0" lang="ru-RU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возрасте </a:t>
                      </a:r>
                      <a:r>
                        <a:rPr kumimoji="0"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</a:t>
                      </a:r>
                      <a:r>
                        <a:rPr kumimoji="0" lang="ru-RU" sz="13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5 до </a:t>
                      </a:r>
                      <a:r>
                        <a:rPr kumimoji="0"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 </a:t>
                      </a:r>
                      <a:r>
                        <a:rPr kumimoji="0" lang="ru-RU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лет, %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</a:t>
                      </a:r>
                      <a:r>
                        <a:rPr lang="en-US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5338">
                <a:tc>
                  <a:txBody>
                    <a:bodyPr/>
                    <a:lstStyle/>
                    <a:p>
                      <a:pPr algn="l" fontAlgn="b"/>
                      <a:r>
                        <a:rPr kumimoji="0" lang="ru-RU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Доля детей, охваченных образовательными программами дополнительного образования в общей численности детей в возрасте 5-18 лет, %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</a:t>
                      </a:r>
                      <a:r>
                        <a:rPr lang="en-US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5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59108">
                <a:tc>
                  <a:txBody>
                    <a:bodyPr/>
                    <a:lstStyle/>
                    <a:p>
                      <a:pPr algn="l" fontAlgn="b"/>
                      <a:r>
                        <a:rPr kumimoji="0"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Уровень среднемесячной заработной платы отдельных категорий работников бюджетных  организаций, установленный в соглашении между Правительством Пермского края и муниципальным образованием, %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5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0213" name="Номер слайда 3">
            <a:extLst>
              <a:ext uri="{FF2B5EF4-FFF2-40B4-BE49-F238E27FC236}">
                <a16:creationId xmlns="" xmlns:a16="http://schemas.microsoft.com/office/drawing/2014/main" id="{92643779-D991-4414-B818-00A923D0D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A1037E4E-C961-4396-A297-B4A47FA1109B}" type="slidenum">
              <a:rPr lang="ru-RU" altLang="ru-RU" sz="1800">
                <a:solidFill>
                  <a:srgbClr val="FFFFFF"/>
                </a:solidFill>
              </a:rPr>
              <a:pPr/>
              <a:t>36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graphicFrame>
        <p:nvGraphicFramePr>
          <p:cNvPr id="2" name="Диаграмма 2">
            <a:extLst>
              <a:ext uri="{FF2B5EF4-FFF2-40B4-BE49-F238E27FC236}">
                <a16:creationId xmlns="" xmlns:a16="http://schemas.microsoft.com/office/drawing/2014/main" id="{4B9B1377-2576-4150-A584-DE31F0582D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133063"/>
              </p:ext>
            </p:extLst>
          </p:nvPr>
        </p:nvGraphicFramePr>
        <p:xfrm>
          <a:off x="427134" y="5157192"/>
          <a:ext cx="8353425" cy="1700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0215" name="Прямоугольник 4">
            <a:extLst>
              <a:ext uri="{FF2B5EF4-FFF2-40B4-BE49-F238E27FC236}">
                <a16:creationId xmlns="" xmlns:a16="http://schemas.microsoft.com/office/drawing/2014/main" id="{E4BF9F66-8A14-4B6E-859E-B9C52B6A0A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134" y="1196752"/>
            <a:ext cx="8497887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200" b="1" i="1" dirty="0"/>
              <a:t>Цель программы: </a:t>
            </a:r>
            <a:r>
              <a:rPr lang="ru-RU" altLang="ru-RU" sz="1300" b="1" i="1" dirty="0"/>
              <a:t>Комплексное развитие муниципальной системы образования, обеспечивающее каждому выпускнику качественное </a:t>
            </a:r>
            <a:r>
              <a:rPr lang="ru-RU" altLang="ru-RU" sz="1300" b="1" i="1" u="sng" dirty="0"/>
              <a:t>самоопределение</a:t>
            </a:r>
            <a:r>
              <a:rPr lang="ru-RU" altLang="ru-RU" sz="1300" b="1" i="1" dirty="0"/>
              <a:t>, осознанный выбор своего будущего жизненного (в </a:t>
            </a:r>
            <a:r>
              <a:rPr lang="ru-RU" altLang="ru-RU" sz="1300" b="1" i="1" dirty="0" err="1"/>
              <a:t>т.ч</a:t>
            </a:r>
            <a:r>
              <a:rPr lang="ru-RU" altLang="ru-RU" sz="1300" b="1" i="1" dirty="0"/>
              <a:t>. профессионального) пути; воспитание гражданина, готового достойно ответить на вызовы будущего и способного реализовать свой потенциал в условиях современного общества </a:t>
            </a:r>
            <a:endParaRPr lang="ru-RU" altLang="ru-RU" sz="1300" i="1" dirty="0"/>
          </a:p>
        </p:txBody>
      </p:sp>
    </p:spTree>
    <p:extLst>
      <p:ext uri="{BB962C8B-B14F-4D97-AF65-F5344CB8AC3E}">
        <p14:creationId xmlns:p14="http://schemas.microsoft.com/office/powerpoint/2010/main" val="188992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obraz.volganet.ru/folder_5/folder_1/folder_25/folder_2/folder_3/folder_3/folder_1/images/%D0%BE%D0%B1%D1%80%D0%B0%D0%B7%D0%BE%D0%B2%D0%B0%D0%BD%D0%B8%D0%B5.jpg">
            <a:extLst>
              <a:ext uri="{FF2B5EF4-FFF2-40B4-BE49-F238E27FC236}">
                <a16:creationId xmlns="" xmlns:a16="http://schemas.microsoft.com/office/drawing/2014/main" id="{1CEF9F74-BA85-4862-AE1A-C7C9124AD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31800"/>
            <a:ext cx="2693987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Box 15">
            <a:extLst>
              <a:ext uri="{FF2B5EF4-FFF2-40B4-BE49-F238E27FC236}">
                <a16:creationId xmlns="" xmlns:a16="http://schemas.microsoft.com/office/drawing/2014/main" id="{93D278DD-AA2E-4489-828D-8C4B6C6041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8050" y="1593850"/>
            <a:ext cx="1706563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400" b="1">
                <a:cs typeface="Times New Roman" panose="02020603050405020304" pitchFamily="18" charset="0"/>
              </a:rPr>
              <a:t>в % к пред. году</a:t>
            </a:r>
          </a:p>
        </p:txBody>
      </p:sp>
      <p:sp>
        <p:nvSpPr>
          <p:cNvPr id="49156" name="Номер слайда 18">
            <a:extLst>
              <a:ext uri="{FF2B5EF4-FFF2-40B4-BE49-F238E27FC236}">
                <a16:creationId xmlns="" xmlns:a16="http://schemas.microsoft.com/office/drawing/2014/main" id="{7EBF33BA-1383-4372-89B2-E65CD455F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804025" y="666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9628B1C-5737-4AAF-965E-7FFB7E38D873}" type="slidenum">
              <a:rPr lang="ru-RU" altLang="ru-RU" sz="1800">
                <a:solidFill>
                  <a:schemeClr val="bg1"/>
                </a:solidFill>
              </a:rPr>
              <a:pPr/>
              <a:t>37</a:t>
            </a:fld>
            <a:endParaRPr lang="ru-RU" altLang="ru-RU" sz="1800">
              <a:solidFill>
                <a:schemeClr val="bg1"/>
              </a:solidFill>
            </a:endParaRPr>
          </a:p>
        </p:txBody>
      </p:sp>
      <p:sp>
        <p:nvSpPr>
          <p:cNvPr id="49157" name="TextBox 2">
            <a:extLst>
              <a:ext uri="{FF2B5EF4-FFF2-40B4-BE49-F238E27FC236}">
                <a16:creationId xmlns="" xmlns:a16="http://schemas.microsoft.com/office/drawing/2014/main" id="{B4347CCB-5BD9-4890-9818-6336C5277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75" y="357188"/>
            <a:ext cx="6103938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/>
              <a:t>Динамика расходов бюджета                     </a:t>
            </a:r>
            <a:br>
              <a:rPr lang="ru-RU" altLang="ru-RU" sz="2400" b="1" dirty="0"/>
            </a:br>
            <a:r>
              <a:rPr lang="ru-RU" altLang="ru-RU" sz="2400" b="1" dirty="0"/>
              <a:t> района на Образование на  </a:t>
            </a:r>
            <a:r>
              <a:rPr lang="ru-RU" altLang="ru-RU" sz="2400" b="1" dirty="0" smtClean="0"/>
              <a:t>2022-2024 </a:t>
            </a:r>
            <a:r>
              <a:rPr lang="ru-RU" altLang="ru-RU" sz="2400" b="1" dirty="0"/>
              <a:t>годы, млн. руб.</a:t>
            </a:r>
            <a:endParaRPr lang="ru-RU" altLang="ru-RU" sz="2400" b="1" dirty="0"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20">
            <a:extLst>
              <a:ext uri="{FF2B5EF4-FFF2-40B4-BE49-F238E27FC236}">
                <a16:creationId xmlns="" xmlns:a16="http://schemas.microsoft.com/office/drawing/2014/main" id="{C8F60C23-D61D-4474-8185-86381A7E74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0320310"/>
              </p:ext>
            </p:extLst>
          </p:nvPr>
        </p:nvGraphicFramePr>
        <p:xfrm>
          <a:off x="490538" y="1463675"/>
          <a:ext cx="8448675" cy="5195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34552839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Номер слайда 1">
            <a:extLst>
              <a:ext uri="{FF2B5EF4-FFF2-40B4-BE49-F238E27FC236}">
                <a16:creationId xmlns="" xmlns:a16="http://schemas.microsoft.com/office/drawing/2014/main" id="{2BB01F72-6681-4539-989F-07054C7CA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FE3F27D4-180F-46D0-B093-75DF273327C9}" type="slidenum">
              <a:rPr lang="ru-RU" altLang="ru-RU" sz="1800">
                <a:solidFill>
                  <a:srgbClr val="FFFFFF"/>
                </a:solidFill>
              </a:rPr>
              <a:pPr/>
              <a:t>38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7DC249B9-3BF9-4BE6-AA37-D073968949C4}"/>
              </a:ext>
            </a:extLst>
          </p:cNvPr>
          <p:cNvSpPr/>
          <p:nvPr/>
        </p:nvSpPr>
        <p:spPr>
          <a:xfrm>
            <a:off x="2843213" y="862013"/>
            <a:ext cx="6192837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400" b="1" dirty="0">
                <a:solidFill>
                  <a:prstClr val="black"/>
                </a:solidFill>
                <a:cs typeface="Times New Roman" panose="02020603050405020304" pitchFamily="18" charset="0"/>
              </a:rPr>
              <a:t>Муниципальная программа </a:t>
            </a:r>
          </a:p>
          <a:p>
            <a:pPr algn="ctr" eaLnBrk="1" hangingPunct="1">
              <a:defRPr/>
            </a:pPr>
            <a:r>
              <a:rPr lang="ru-RU" sz="2400" b="1" dirty="0">
                <a:solidFill>
                  <a:prstClr val="black"/>
                </a:solidFill>
                <a:cs typeface="Times New Roman" panose="02020603050405020304" pitchFamily="18" charset="0"/>
              </a:rPr>
              <a:t>«Развитие системы образования Пермского муниципального района»,</a:t>
            </a:r>
          </a:p>
          <a:p>
            <a:pPr algn="ctr" eaLnBrk="1" hangingPunct="1">
              <a:defRPr/>
            </a:pPr>
            <a:r>
              <a:rPr lang="ru-RU" sz="2400" b="1" dirty="0">
                <a:solidFill>
                  <a:prstClr val="black"/>
                </a:solidFill>
                <a:cs typeface="Times New Roman" panose="02020603050405020304" pitchFamily="18" charset="0"/>
              </a:rPr>
              <a:t>тыс. руб</a:t>
            </a:r>
            <a:r>
              <a:rPr lang="ru-RU" sz="2000" b="1" dirty="0">
                <a:solidFill>
                  <a:prstClr val="black"/>
                </a:solidFill>
                <a:latin typeface="Trebuchet MS"/>
              </a:rPr>
              <a:t>.</a:t>
            </a:r>
            <a:endParaRPr lang="ru-RU" sz="2000" dirty="0">
              <a:solidFill>
                <a:prstClr val="black"/>
              </a:solidFill>
              <a:latin typeface="Trebuchet MS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="" xmlns:a16="http://schemas.microsoft.com/office/drawing/2014/main" id="{E7D1D77D-A2FA-49C5-AD72-09D1548192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3673520"/>
              </p:ext>
            </p:extLst>
          </p:nvPr>
        </p:nvGraphicFramePr>
        <p:xfrm>
          <a:off x="227856" y="2708920"/>
          <a:ext cx="8785225" cy="3548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50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0034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9624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5631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6781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640115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</a:rPr>
                        <a:t>Источник поступления</a:t>
                      </a:r>
                    </a:p>
                  </a:txBody>
                  <a:tcPr marL="91442" marR="91442" marT="45722" marB="45722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Уточненный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2021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</a:rPr>
                        <a:t>год</a:t>
                      </a:r>
                    </a:p>
                  </a:txBody>
                  <a:tcPr marL="91442" marR="91442" marT="45722" marB="45722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Удельный вес</a:t>
                      </a:r>
                    </a:p>
                  </a:txBody>
                  <a:tcPr marL="91442" marR="91442" marT="45722" marB="45722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2022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</a:rPr>
                        <a:t>год</a:t>
                      </a:r>
                    </a:p>
                  </a:txBody>
                  <a:tcPr marL="91442" marR="91442" marT="45722" marB="45722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Удельный вес</a:t>
                      </a:r>
                    </a:p>
                  </a:txBody>
                  <a:tcPr marL="91442" marR="91442" marT="45722" marB="45722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41088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бюджета Пермского края </a:t>
                      </a:r>
                      <a:endParaRPr lang="ru-RU" sz="2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2 564 781,8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6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74,9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6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2 616 770,5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6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78,5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6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472651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Средства бюджета Пермского муниципального района</a:t>
                      </a:r>
                    </a:p>
                  </a:txBody>
                  <a:tcPr marL="9525" marR="9525" marT="952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853 243,1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25,1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716 558,6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21,5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94209">
                <a:tc>
                  <a:txBody>
                    <a:bodyPr/>
                    <a:lstStyle/>
                    <a:p>
                      <a:r>
                        <a:rPr lang="ru-RU" sz="2400" b="1" dirty="0"/>
                        <a:t>Всего расходов</a:t>
                      </a:r>
                    </a:p>
                  </a:txBody>
                  <a:tcPr marL="91442" marR="91442" marT="45722" marB="45722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3 418 024,9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22" marB="45722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22" marB="45722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3 333 329,1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22" marB="45722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22" marB="45722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6258" name="Picture 2" descr="https://eso.brgu.ru/pluginfile.php/239862/course/overviewfiles/%D0%BA%20%D0%BB%D0%B5%D0%BA%D1%86%D0%B8%D0%B8%20%D0%B8%D0%BD%D1%82%D0%B5%D1%80%D0%B0%D0%BA%D1%82%D0%B8%D0%B2%D0%BD%D0%BE%D0%B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201622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44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C:\Users\feu17-04\Desktop\3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2448272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6" name="Заголовок 1">
            <a:extLst>
              <a:ext uri="{FF2B5EF4-FFF2-40B4-BE49-F238E27FC236}">
                <a16:creationId xmlns="" xmlns:a16="http://schemas.microsoft.com/office/drawing/2014/main" id="{993DE4E4-794E-43C1-9C0F-886F1C647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1720" y="260648"/>
            <a:ext cx="7020272" cy="1152525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«Развитие системы дошкольного образования», за счет средств местного бюджета, тыс. руб.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A583F273-6BD2-4B28-B3EF-721BAF4F4A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9050201"/>
              </p:ext>
            </p:extLst>
          </p:nvPr>
        </p:nvGraphicFramePr>
        <p:xfrm>
          <a:off x="107950" y="1336855"/>
          <a:ext cx="8928100" cy="529140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04806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5601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2401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04057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 расходов</a:t>
                      </a:r>
                    </a:p>
                  </a:txBody>
                  <a:tcPr marL="91436" marR="91436" marT="45737" marB="45737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1436" marR="91436" marT="45737" marB="45737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1436" marR="91436" marT="45737" marB="45737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8684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37" marB="4573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148 023,9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marT="45737" marB="45737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144 040,7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marT="45737" marB="45737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9566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6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том числе:</a:t>
                      </a:r>
                      <a:endParaRPr lang="ru-RU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9525" marT="95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1501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(оказание услуг, выполнение работ) муниципальных учреждений </a:t>
                      </a:r>
                      <a:endParaRPr lang="ru-RU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9525" marT="952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116 271,6</a:t>
                      </a:r>
                      <a:endParaRPr lang="ru-RU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8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110 402,7</a:t>
                      </a:r>
                      <a:endParaRPr lang="ru-RU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8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7567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льгот по родительской плате</a:t>
                      </a:r>
                      <a:endParaRPr lang="ru-RU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9525" marT="95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25 600,9</a:t>
                      </a:r>
                      <a:endParaRPr lang="ru-RU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8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29 326,3</a:t>
                      </a:r>
                      <a:endParaRPr lang="ru-RU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8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70956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субсидий частным образовательным организациям и индивидуальным предпринимателям, осуществляющим образовательную деятельность по образовательным программам дошкольного образования</a:t>
                      </a:r>
                      <a:endParaRPr lang="ru-RU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9525" marT="952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6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132,8</a:t>
                      </a:r>
                      <a:endParaRPr lang="ru-RU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8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8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750164"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обязательных предварительных и периодических медицинских осмотров работников муниципальных образовательных организаций</a:t>
                      </a:r>
                      <a:endParaRPr lang="ru-RU" sz="16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91436" marT="45737" marB="4573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818,6</a:t>
                      </a:r>
                      <a:endParaRPr lang="ru-RU" sz="16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marT="45737" marB="45737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1 792,4</a:t>
                      </a:r>
                      <a:endParaRPr lang="ru-RU" sz="16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marT="45737" marB="45737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35138"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обязательных медицинских психиатрических освидетельствований  педагогических работников муниципальных образовательных организаций</a:t>
                      </a:r>
                      <a:endParaRPr lang="ru-RU" sz="16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91436" marT="45737" marB="4573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6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marT="45737" marB="45737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13,3</a:t>
                      </a:r>
                      <a:endParaRPr lang="ru-RU" sz="16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marT="45737" marB="45737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35138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дезинфицирующими средствами, антисептическими средствами для обработки рук</a:t>
                      </a:r>
                      <a:endParaRPr lang="ru-RU" sz="16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91436" marT="45737" marB="4573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3 200,0</a:t>
                      </a:r>
                      <a:endParaRPr lang="ru-RU" sz="16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marT="45737" marB="45737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2 506,0</a:t>
                      </a:r>
                      <a:endParaRPr lang="ru-RU" sz="16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marT="45737" marB="45737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2273" name="Номер слайда 2">
            <a:extLst>
              <a:ext uri="{FF2B5EF4-FFF2-40B4-BE49-F238E27FC236}">
                <a16:creationId xmlns="" xmlns:a16="http://schemas.microsoft.com/office/drawing/2014/main" id="{9A3205F7-957C-4F42-8759-18461A59B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9C37A19D-8846-468A-B421-611E093287E9}" type="slidenum">
              <a:rPr lang="ru-RU" altLang="ru-RU" sz="1800">
                <a:solidFill>
                  <a:srgbClr val="FFFFFF"/>
                </a:solidFill>
              </a:rPr>
              <a:pPr/>
              <a:t>39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8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6318" y="2852936"/>
            <a:ext cx="2206259" cy="1654694"/>
          </a:xfrm>
          <a:prstGeom prst="ellipse">
            <a:avLst/>
          </a:prstGeom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661988" y="631825"/>
            <a:ext cx="8374062" cy="576263"/>
          </a:xfrm>
        </p:spPr>
        <p:txBody>
          <a:bodyPr/>
          <a:lstStyle/>
          <a:p>
            <a:pPr algn="ctr"/>
            <a:r>
              <a:rPr lang="ru-RU" altLang="ru-RU" sz="2800" b="1" u="sng">
                <a:latin typeface="Times New Roman" pitchFamily="18" charset="0"/>
              </a:rPr>
              <a:t>Гражданин и его участие в бюджетном процессе</a:t>
            </a:r>
          </a:p>
        </p:txBody>
      </p:sp>
      <p:sp>
        <p:nvSpPr>
          <p:cNvPr id="17413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D604E500-B7E1-447D-92CB-54CFB1A568F0}" type="slidenum">
              <a:rPr lang="ru-RU" altLang="ru-RU" sz="1800" smtClean="0">
                <a:solidFill>
                  <a:srgbClr val="FFFFFF"/>
                </a:solidFill>
              </a:rPr>
              <a:pPr/>
              <a:t>4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6817" y="1196752"/>
            <a:ext cx="2513335" cy="1191816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endParaRPr lang="ru-RU" sz="1600" b="1" dirty="0"/>
          </a:p>
          <a:p>
            <a:pPr algn="ctr">
              <a:defRPr/>
            </a:pPr>
            <a:r>
              <a:rPr lang="ru-RU" sz="1600" b="1" dirty="0"/>
              <a:t>ГРАЖДАНИН – налогоплательщик</a:t>
            </a:r>
          </a:p>
          <a:p>
            <a:pPr algn="ctr">
              <a:defRPr/>
            </a:pPr>
            <a:endParaRPr lang="ru-RU" sz="16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6241494" y="3004245"/>
            <a:ext cx="2376264" cy="200906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endParaRPr lang="ru-RU" sz="1600" b="1" dirty="0"/>
          </a:p>
          <a:p>
            <a:pPr algn="ctr">
              <a:defRPr/>
            </a:pPr>
            <a:r>
              <a:rPr lang="ru-RU" sz="1600" b="1" dirty="0"/>
              <a:t>ГРАЖДАНИН – участник публичных слушаний по исполнению бюджета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426818" y="5013306"/>
            <a:ext cx="2378177" cy="173664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endParaRPr lang="ru-RU" sz="1600" b="1" dirty="0"/>
          </a:p>
          <a:p>
            <a:pPr algn="ctr">
              <a:defRPr/>
            </a:pPr>
            <a:r>
              <a:rPr lang="ru-RU" sz="1600" b="1" dirty="0"/>
              <a:t>ГРАЖДАНИН – получатель муниципальных услуг</a:t>
            </a:r>
          </a:p>
          <a:p>
            <a:pPr algn="ctr">
              <a:defRPr/>
            </a:pPr>
            <a:endParaRPr lang="ru-RU" sz="16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568332" y="3004245"/>
            <a:ext cx="2304256" cy="200906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endParaRPr lang="ru-RU" sz="1600" b="1" dirty="0"/>
          </a:p>
          <a:p>
            <a:pPr algn="ctr">
              <a:defRPr/>
            </a:pPr>
            <a:r>
              <a:rPr lang="ru-RU" sz="1600" b="1" dirty="0"/>
              <a:t>ГРАЖДАНИН – участник публичных слушаний по проекту бюджета</a:t>
            </a:r>
          </a:p>
          <a:p>
            <a:pPr algn="ctr">
              <a:defRPr/>
            </a:pPr>
            <a:endParaRPr lang="ru-RU" sz="1600" b="1" dirty="0"/>
          </a:p>
        </p:txBody>
      </p:sp>
      <p:sp>
        <p:nvSpPr>
          <p:cNvPr id="2" name="Стрелка вправо 1"/>
          <p:cNvSpPr/>
          <p:nvPr/>
        </p:nvSpPr>
        <p:spPr>
          <a:xfrm>
            <a:off x="3067050" y="3695700"/>
            <a:ext cx="433388" cy="431800"/>
          </a:xfrm>
          <a:prstGeom prst="rightArrow">
            <a:avLst/>
          </a:prstGeom>
          <a:solidFill>
            <a:srgbClr val="3D72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16200000">
            <a:off x="4378325" y="4506913"/>
            <a:ext cx="431800" cy="431800"/>
          </a:xfrm>
          <a:prstGeom prst="rightArrow">
            <a:avLst/>
          </a:prstGeom>
          <a:solidFill>
            <a:srgbClr val="3D72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10800000">
            <a:off x="5614988" y="3695700"/>
            <a:ext cx="431800" cy="431800"/>
          </a:xfrm>
          <a:prstGeom prst="rightArrow">
            <a:avLst/>
          </a:prstGeom>
          <a:solidFill>
            <a:srgbClr val="3D72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 rot="5400000">
            <a:off x="4378325" y="2595563"/>
            <a:ext cx="431800" cy="431800"/>
          </a:xfrm>
          <a:prstGeom prst="rightArrow">
            <a:avLst/>
          </a:prstGeom>
          <a:solidFill>
            <a:srgbClr val="3D72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7430" name="Picture 22" descr="C:\Users\feu21-03\Documents\Работа\Презентации\рисунки для презентации к проекту бюджета\b667046448c92d15e165ef70367899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73173"/>
            <a:ext cx="1834487" cy="119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1" name="Picture 23" descr="C:\Users\feu21-03\Documents\Работа\Презентации\рисунки для презентации к проекту бюджета\Primireni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740" y="5074607"/>
            <a:ext cx="2184768" cy="161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1592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Заголовок 1">
            <a:extLst>
              <a:ext uri="{FF2B5EF4-FFF2-40B4-BE49-F238E27FC236}">
                <a16:creationId xmlns="" xmlns:a16="http://schemas.microsoft.com/office/drawing/2014/main" id="{5D1AF51D-B912-4BB9-90A9-AC377058C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1720" y="457200"/>
            <a:ext cx="6985000" cy="863600"/>
          </a:xfrm>
        </p:spPr>
        <p:txBody>
          <a:bodyPr/>
          <a:lstStyle/>
          <a:p>
            <a:pPr algn="ctr"/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«Развитие системы начального общего, основного общего, среднего общего образования Пермского муниципального района», за счет средств местного бюджета, </a:t>
            </a:r>
            <a:r>
              <a:rPr lang="ru-RU" alt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BFBA9FA4-6777-428A-B244-D501A07453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2221137"/>
              </p:ext>
            </p:extLst>
          </p:nvPr>
        </p:nvGraphicFramePr>
        <p:xfrm>
          <a:off x="107504" y="1288808"/>
          <a:ext cx="9036496" cy="52946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8477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5212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9959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1200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 расходов</a:t>
                      </a:r>
                    </a:p>
                  </a:txBody>
                  <a:tcPr marL="91420" marR="91420" marT="45707" marB="45707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1420" marR="91420" marT="45707" marB="45707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1420" marR="91420" marT="45707" marB="45707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3906">
                <a:tc>
                  <a:txBody>
                    <a:bodyPr/>
                    <a:lstStyle/>
                    <a:p>
                      <a:r>
                        <a:rPr lang="ru-RU" sz="1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</a:p>
                  </a:txBody>
                  <a:tcPr marL="91420" marR="91420" marT="45707" marB="4570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270 442,6</a:t>
                      </a:r>
                      <a:endParaRPr lang="ru-RU" sz="13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0" marR="91420" marT="45707" marB="45707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310 085,1</a:t>
                      </a:r>
                      <a:endParaRPr lang="ru-RU" sz="13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0" marR="91420" marT="45707" marB="45707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98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числе:</a:t>
                      </a:r>
                    </a:p>
                  </a:txBody>
                  <a:tcPr marL="9524" marR="9524" marT="952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19256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(оказание услуг, выполнение работ) муниципальных учреждений </a:t>
                      </a:r>
                    </a:p>
                  </a:txBody>
                  <a:tcPr marL="9524" marR="9524" marT="952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189 627,7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219 664,2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питания обучающихся общеобразовательных организаций, проживающих в интернатах с круглосуточным проживанием при муниципальных общеобразовательных организациях</a:t>
                      </a:r>
                      <a:endParaRPr lang="ru-RU" sz="13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546,0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474,6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4507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Реализация  проекта «Мобильный учитель» </a:t>
                      </a:r>
                    </a:p>
                  </a:txBody>
                  <a:tcPr marL="9524" marR="9524" marT="952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1 528,2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1 381,</a:t>
                      </a:r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6584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бесплатного питания  обучающимся с ограниченными возможностями здоровья</a:t>
                      </a:r>
                    </a:p>
                  </a:txBody>
                  <a:tcPr marL="9524" marR="9524" marT="952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17 170,9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20 733,7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4898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бесплатного питания детям-инвалидам, обучающимся в общеобразовательных школах</a:t>
                      </a:r>
                    </a:p>
                  </a:txBody>
                  <a:tcPr marL="9524" marR="9524" marT="952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2 340,5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1 982,8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04507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перевозки обучающихся до образовательной организации и обратно</a:t>
                      </a:r>
                    </a:p>
                  </a:txBody>
                  <a:tcPr marL="9524" marR="9524" marT="952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24 079,6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30 871,4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04507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функционирования районного ресурсного центра "Шаг в будущее"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2 762,7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3 446,2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4507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льгот по родительской плате</a:t>
                      </a:r>
                    </a:p>
                  </a:txBody>
                  <a:tcPr marL="9524" marR="9524" marT="952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12 998,4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12 334,1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00404">
                <a:tc>
                  <a:txBody>
                    <a:bodyPr/>
                    <a:lstStyle/>
                    <a:p>
                      <a:r>
                        <a:rPr lang="ru-RU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подвоза учителей в реорганизованные образовательные учреждения в связи с производственной необходимостью</a:t>
                      </a:r>
                    </a:p>
                  </a:txBody>
                  <a:tcPr marL="0" marR="91420" marT="45707" marB="4570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1 991,3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2 014,8</a:t>
                      </a:r>
                      <a:endParaRPr lang="ru-RU" sz="13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0" marR="91420" marT="45707" marB="45707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16806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услуг по предоставлению спортивных </a:t>
                      </a:r>
                      <a:r>
                        <a:rPr lang="ru-RU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объектов для осуществления уставных видов деятельности</a:t>
                      </a:r>
                    </a:p>
                  </a:txBody>
                  <a:tcPr marL="0" marR="91420" marT="45707" marB="4570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>
                          <a:latin typeface="Times New Roman" pitchFamily="18" charset="0"/>
                          <a:cs typeface="Times New Roman" pitchFamily="18" charset="0"/>
                        </a:rPr>
                        <a:t>2 955,0</a:t>
                      </a:r>
                    </a:p>
                  </a:txBody>
                  <a:tcPr marL="91420" marR="91420" marT="45707" marB="45707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3 890,4</a:t>
                      </a:r>
                      <a:endParaRPr lang="ru-RU" sz="13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0" marR="91420" marT="45707" marB="45707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996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обязательных предварительных и периодических медицинских осмотров работников муниципальных образовательных </a:t>
                      </a:r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организаций, психиатрических освидетельствований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3 559,3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3 619,4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01559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Центра образования цифрового и гуманитарного профилей "Точка роста"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3 891,0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3 817,6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55835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дезинфицирующими средствами, антисептическими средствами для обработки рук</a:t>
                      </a:r>
                    </a:p>
                  </a:txBody>
                  <a:tcPr marL="9524" marR="9524" marT="952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6 992,0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5 854,4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53317" name="Номер слайда 3">
            <a:extLst>
              <a:ext uri="{FF2B5EF4-FFF2-40B4-BE49-F238E27FC236}">
                <a16:creationId xmlns="" xmlns:a16="http://schemas.microsoft.com/office/drawing/2014/main" id="{531203F5-A58D-402D-A80D-B90798BC9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C1CFC6EF-0096-4F05-8C31-3701D5C158C1}" type="slidenum">
              <a:rPr lang="ru-RU" altLang="ru-RU" sz="1800">
                <a:solidFill>
                  <a:srgbClr val="FFFFFF"/>
                </a:solidFill>
              </a:rPr>
              <a:pPr/>
              <a:t>40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53318" name="Picture 2" descr="http://nprospekt.ru/wp-content/uploads/2016/09/%D0%A8%D0%BA%D0%BE%D0%BB%D0%B0-%D0%BC%D0%B5%D1%88%D0%B0%D0%B5%D1%82-%D1%81%D0%BE%D1%86%D0%B8%D0%B0%D0%BB%D0%B8%D0%B7%D0%B0%D1%86%D0%B8%D0%B8-%D0%B4%D0%B5%D1%82%D0%B5%D0%B9.gif">
            <a:extLst>
              <a:ext uri="{FF2B5EF4-FFF2-40B4-BE49-F238E27FC236}">
                <a16:creationId xmlns="" xmlns:a16="http://schemas.microsoft.com/office/drawing/2014/main" id="{115BCA67-06BE-4D7D-87BD-75012E3AF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187325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870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i.artfile.ru/1600x1200_298467_%5bwww.ArtFile.ru%5d.jpg">
            <a:extLst>
              <a:ext uri="{FF2B5EF4-FFF2-40B4-BE49-F238E27FC236}">
                <a16:creationId xmlns="" xmlns:a16="http://schemas.microsoft.com/office/drawing/2014/main" id="{D41A4060-3678-416A-822A-5C1DCFC4C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981075"/>
            <a:ext cx="1763712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4" descr="http://fs.4geo.ru/get/editors/landingpage/1438598537-182385.jpg">
            <a:extLst>
              <a:ext uri="{FF2B5EF4-FFF2-40B4-BE49-F238E27FC236}">
                <a16:creationId xmlns="" xmlns:a16="http://schemas.microsoft.com/office/drawing/2014/main" id="{30CEA8FA-7614-449C-8E25-5FFA82D03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68300"/>
            <a:ext cx="2089150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Заголовок 1">
            <a:extLst>
              <a:ext uri="{FF2B5EF4-FFF2-40B4-BE49-F238E27FC236}">
                <a16:creationId xmlns="" xmlns:a16="http://schemas.microsoft.com/office/drawing/2014/main" id="{B02A19A6-BAD2-47D2-A3D6-7B788588A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613" y="620713"/>
            <a:ext cx="6578600" cy="1408112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«Развитие системы воспитания и дополнительного образования Пермского муниципального района», за счет средств местного бюджета, тыс. руб.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2A7A8181-CD50-476E-B79F-A93898167F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3983689"/>
              </p:ext>
            </p:extLst>
          </p:nvPr>
        </p:nvGraphicFramePr>
        <p:xfrm>
          <a:off x="250825" y="2276475"/>
          <a:ext cx="8609013" cy="44148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173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5094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4074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01116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 расходов</a:t>
                      </a:r>
                    </a:p>
                  </a:txBody>
                  <a:tcPr marL="91452" marR="91452" marT="45729" marB="45729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1452" marR="91452" marT="45729" marB="45729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1452" marR="91452" marT="45729" marB="45729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3566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 «Предоставление дополнительного образования детей по дополнительным общеобразовательным программам в муниципальных организациях дополнительного образования»</a:t>
                      </a:r>
                    </a:p>
                  </a:txBody>
                  <a:tcPr marL="9526" marR="9526" marT="9526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65 453,7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6" marR="9526" marT="9526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75 673,2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6" marR="9526" marT="9526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0039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 «Мероприятия, обеспечивающие функционирование и развитие дополнительного образования»</a:t>
                      </a:r>
                    </a:p>
                  </a:txBody>
                  <a:tcPr marL="9526" marR="9526" marT="952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15 947,5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6" marR="9526" marT="952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18 864,2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6" marR="9526" marT="952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38187">
                <a:tc>
                  <a:txBody>
                    <a:bodyPr/>
                    <a:lstStyle/>
                    <a:p>
                      <a:r>
                        <a:rPr lang="ru-RU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"Организация оздоровительной кампании на территории Пермского муниципального района"</a:t>
                      </a:r>
                    </a:p>
                  </a:txBody>
                  <a:tcPr marL="91452" marR="91452" marT="45729" marB="45729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13 258,4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729" marB="45729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10 975,4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729" marB="45729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39482">
                <a:tc>
                  <a:txBody>
                    <a:bodyPr/>
                    <a:lstStyle/>
                    <a:p>
                      <a:r>
                        <a:rPr lang="ru-RU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</a:p>
                  </a:txBody>
                  <a:tcPr marL="91452" marR="91452" marT="45729" marB="45729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94 659,6</a:t>
                      </a:r>
                      <a:endParaRPr lang="ru-RU" sz="2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729" marB="45729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105 512,8</a:t>
                      </a:r>
                      <a:endParaRPr lang="ru-RU" sz="2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729" marB="45729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4303" name="Номер слайда 3">
            <a:extLst>
              <a:ext uri="{FF2B5EF4-FFF2-40B4-BE49-F238E27FC236}">
                <a16:creationId xmlns="" xmlns:a16="http://schemas.microsoft.com/office/drawing/2014/main" id="{932A45B4-1E35-4E4C-9AD5-E1F7DECE0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4D0EE410-41FF-42A3-BB83-1F2B7DA80D00}" type="slidenum">
              <a:rPr lang="ru-RU" altLang="ru-RU" sz="1800">
                <a:solidFill>
                  <a:srgbClr val="FFFFFF"/>
                </a:solidFill>
              </a:rPr>
              <a:pPr/>
              <a:t>41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Заголовок 1">
            <a:extLst>
              <a:ext uri="{FF2B5EF4-FFF2-40B4-BE49-F238E27FC236}">
                <a16:creationId xmlns="" xmlns:a16="http://schemas.microsoft.com/office/drawing/2014/main" id="{827AB4F9-1C2C-4D74-A52C-979E7400F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816" y="549274"/>
            <a:ext cx="6120680" cy="1295549"/>
          </a:xfrm>
        </p:spPr>
        <p:txBody>
          <a:bodyPr/>
          <a:lstStyle/>
          <a:p>
            <a:pPr algn="ctr"/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«Образовательная среда нового поколения» за счет средств местного бюджета, </a:t>
            </a:r>
            <a:r>
              <a:rPr lang="ru-RU" alt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A3A71078-F644-4E92-9D1A-101ACC1EF3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503938"/>
              </p:ext>
            </p:extLst>
          </p:nvPr>
        </p:nvGraphicFramePr>
        <p:xfrm>
          <a:off x="179512" y="1772816"/>
          <a:ext cx="8785225" cy="4940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767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5618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5225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 расходов</a:t>
                      </a:r>
                    </a:p>
                  </a:txBody>
                  <a:tcPr marL="91444" marR="91444" marT="45715" marB="45715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1444" marR="91444" marT="45715" marB="45715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1444" marR="91444" marT="45715" marB="45715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17034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</a:t>
                      </a:r>
                      <a:r>
                        <a:rPr lang="ru-RU" sz="16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«Строительство </a:t>
                      </a:r>
                      <a:r>
                        <a:rPr lang="ru-RU" sz="16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(реконструкция) объектов общественной инфраструктуры муниципального значения, приобретение объектов недвижимого имущества в муниципальную собственность»</a:t>
                      </a:r>
                    </a:p>
                  </a:txBody>
                  <a:tcPr marL="9525" marR="9525" marT="952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106 727,0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4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79 788,0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4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«Оснащение дополнительных мест в муниципальных образовательных организациях»</a:t>
                      </a:r>
                    </a:p>
                  </a:txBody>
                  <a:tcPr marL="9525" marR="9525" marT="952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4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18 365,5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4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1182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«Мероприятия по приведению муниципальных организаций в нормативное состояние»</a:t>
                      </a:r>
                    </a:p>
                  </a:txBody>
                  <a:tcPr marL="9525" marR="9525" marT="952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126 770,5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4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21 078,2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4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964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«Строительство спортивных объектов, устройство спортивных площадок и оснащение объектов спортивным оборудованием и инвентарем для занятий физической культурой и спортом»</a:t>
                      </a:r>
                    </a:p>
                  </a:txBody>
                  <a:tcPr marL="9525" marR="9525" marT="952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2 601,6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4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4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94132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мероприятия по приведению муниципальных учреждений (организаций) в нормативное состояние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61 785,3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4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4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2876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"Федеральный проект "Успех каждого ребенка"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4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4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02939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</a:p>
                  </a:txBody>
                  <a:tcPr marL="91444" marR="91444" marT="45715" marB="4571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298 573,4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5" marB="45715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119 266,8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5" marB="45715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6357" name="Номер слайда 3">
            <a:extLst>
              <a:ext uri="{FF2B5EF4-FFF2-40B4-BE49-F238E27FC236}">
                <a16:creationId xmlns="" xmlns:a16="http://schemas.microsoft.com/office/drawing/2014/main" id="{72487555-A52D-4BF7-B198-7CF7D0658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108173CE-3A45-47CA-99C9-46B4E7F16D61}" type="slidenum">
              <a:rPr lang="ru-RU" altLang="ru-RU" sz="1800">
                <a:solidFill>
                  <a:srgbClr val="FFFFFF"/>
                </a:solidFill>
              </a:rPr>
              <a:pPr/>
              <a:t>42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7" name="Picture 32">
            <a:extLst>
              <a:ext uri="{FF2B5EF4-FFF2-40B4-BE49-F238E27FC236}">
                <a16:creationId xmlns="" xmlns:a16="http://schemas.microsoft.com/office/drawing/2014/main" id="{084E4067-06AB-4358-95E9-114E3D226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9392"/>
            <a:ext cx="3384376" cy="251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86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1">
            <a:extLst>
              <a:ext uri="{FF2B5EF4-FFF2-40B4-BE49-F238E27FC236}">
                <a16:creationId xmlns="" xmlns:a16="http://schemas.microsoft.com/office/drawing/2014/main" id="{6F046D22-7FBB-4289-89CD-4F272A9E9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3501008"/>
            <a:ext cx="8856984" cy="954693"/>
          </a:xfrm>
        </p:spPr>
        <p:txBody>
          <a:bodyPr/>
          <a:lstStyle/>
          <a:p>
            <a:pPr algn="ctr"/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«Обеспечение реализации Программы и прочие мероприятия в области образования», за счет средств местного бюджета, тыс. руб.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E26DE670-2728-449B-88DA-CD5CF8C514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8684679"/>
              </p:ext>
            </p:extLst>
          </p:nvPr>
        </p:nvGraphicFramePr>
        <p:xfrm>
          <a:off x="193391" y="4365104"/>
          <a:ext cx="8823897" cy="22117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9814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740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5166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7289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 расходов</a:t>
                      </a:r>
                    </a:p>
                  </a:txBody>
                  <a:tcPr marL="91452" marR="91452" marT="45733" marB="4573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1452" marR="91452" marT="45733" marB="4573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1452" marR="91452" marT="45733" marB="4573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9556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«Обеспечение деятельности органов местного самоуправления»</a:t>
                      </a:r>
                    </a:p>
                  </a:txBody>
                  <a:tcPr marL="9526" marR="9526" marT="95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12 889,0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8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14 004,7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8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99556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Основное мероприятие «Обеспечение деятельности муниципальных казенных учреждений»</a:t>
                      </a:r>
                    </a:p>
                  </a:txBody>
                  <a:tcPr marL="9526" marR="9526" marT="9528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26 346,0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8" marB="0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21 455,2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8" marB="0" anchor="ctr" anchorCtr="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16230">
                <a:tc>
                  <a:txBody>
                    <a:bodyPr/>
                    <a:lstStyle/>
                    <a:p>
                      <a:r>
                        <a:rPr lang="ru-RU" sz="1800" b="1" dirty="0"/>
                        <a:t>Всего расходов</a:t>
                      </a:r>
                    </a:p>
                  </a:txBody>
                  <a:tcPr marL="91452" marR="91452" marT="45733" marB="45733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39 235,0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733" marB="45733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35 459,9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733" marB="45733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8393" name="Номер слайда 3">
            <a:extLst>
              <a:ext uri="{FF2B5EF4-FFF2-40B4-BE49-F238E27FC236}">
                <a16:creationId xmlns="" xmlns:a16="http://schemas.microsoft.com/office/drawing/2014/main" id="{8BB23E4B-A631-4107-9A32-2067286F9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94EBA7FD-D69F-47A7-BB58-7CD2434DD6BC}" type="slidenum">
              <a:rPr lang="ru-RU" altLang="ru-RU" sz="1800">
                <a:solidFill>
                  <a:srgbClr val="FFFFFF"/>
                </a:solidFill>
              </a:rPr>
              <a:pPr/>
              <a:t>43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4592C8A7-47F0-4875-8139-7B1403EB6A98}"/>
              </a:ext>
            </a:extLst>
          </p:cNvPr>
          <p:cNvSpPr txBox="1">
            <a:spLocks/>
          </p:cNvSpPr>
          <p:nvPr/>
        </p:nvSpPr>
        <p:spPr bwMode="auto">
          <a:xfrm>
            <a:off x="1300604" y="654793"/>
            <a:ext cx="7735892" cy="64293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tx2"/>
                </a:solidFill>
                <a:ea typeface="+mj-ea"/>
                <a:cs typeface="Times New Roman" panose="02020603050405020304" pitchFamily="18" charset="0"/>
              </a:rPr>
              <a:t>Подпрограмма «Кадры системы образования Пермского муниципального района»,за счет средств местного бюджета,  тыс. руб.</a:t>
            </a:r>
          </a:p>
        </p:txBody>
      </p:sp>
      <p:graphicFrame>
        <p:nvGraphicFramePr>
          <p:cNvPr id="9" name="Объект 5">
            <a:extLst>
              <a:ext uri="{FF2B5EF4-FFF2-40B4-BE49-F238E27FC236}">
                <a16:creationId xmlns="" xmlns:a16="http://schemas.microsoft.com/office/drawing/2014/main" id="{E9DBA7ED-E79D-487C-A651-03E40FA844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6407570"/>
              </p:ext>
            </p:extLst>
          </p:nvPr>
        </p:nvGraphicFramePr>
        <p:xfrm>
          <a:off x="178246" y="1484784"/>
          <a:ext cx="8858250" cy="21513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8109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0899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6815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672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 расходов</a:t>
                      </a:r>
                    </a:p>
                  </a:txBody>
                  <a:tcPr marL="91439" marR="91439" marT="45753" marB="4575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1439" marR="91439" marT="45753" marB="4575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1439" marR="91439" marT="45753" marB="4575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1145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«Мероприятия, обеспечивающие кадровую политику в сфере образования»</a:t>
                      </a:r>
                    </a:p>
                  </a:txBody>
                  <a:tcPr marL="9525" marR="9525" marT="953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1 933,5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32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1 933,5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32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97872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«Оказание мер государственной поддержки работникам муниципальных образовательных организаций»</a:t>
                      </a:r>
                      <a:endParaRPr lang="ru-RU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3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375,1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32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259,8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32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3390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</a:p>
                  </a:txBody>
                  <a:tcPr marL="9525" marR="9525" marT="953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2 308,6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32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2 193,3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32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8394" name="Picture 2" descr="https://im2-tub-ru.yandex.net/i?id=5f87bc7ed5229b5ab35142af2f20b77c&amp;n=33&amp;h=225&amp;w=180">
            <a:extLst>
              <a:ext uri="{FF2B5EF4-FFF2-40B4-BE49-F238E27FC236}">
                <a16:creationId xmlns="" xmlns:a16="http://schemas.microsoft.com/office/drawing/2014/main" id="{1DE920C4-E946-48DE-BAFA-39F604EB1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" y="476672"/>
            <a:ext cx="1296567" cy="136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152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shkola-sosh3.ucoz.ru/nedelyamuzikiizo.jpg">
            <a:extLst>
              <a:ext uri="{FF2B5EF4-FFF2-40B4-BE49-F238E27FC236}">
                <a16:creationId xmlns="" xmlns:a16="http://schemas.microsoft.com/office/drawing/2014/main" id="{FCED1BF1-8025-4079-8C7F-22B5DD2E3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254000"/>
            <a:ext cx="2087562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Заголовок 1">
            <a:extLst>
              <a:ext uri="{FF2B5EF4-FFF2-40B4-BE49-F238E27FC236}">
                <a16:creationId xmlns="" xmlns:a16="http://schemas.microsoft.com/office/drawing/2014/main" id="{A227F299-95B0-49A3-B088-650F4F0A7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313" y="485775"/>
            <a:ext cx="5976937" cy="711200"/>
          </a:xfrm>
        </p:spPr>
        <p:txBody>
          <a:bodyPr/>
          <a:lstStyle/>
          <a:p>
            <a:pPr algn="ctr"/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«Развитие сферы культуры Пермского муниципального района»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8A0420C8-8073-4191-9494-CBC1AF55AD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3454515"/>
              </p:ext>
            </p:extLst>
          </p:nvPr>
        </p:nvGraphicFramePr>
        <p:xfrm>
          <a:off x="179512" y="1693863"/>
          <a:ext cx="8640959" cy="331338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85473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622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22208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целевого показателя (единица измерения)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699" marB="45699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699" marB="45699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0801">
                <a:tc>
                  <a:txBody>
                    <a:bodyPr/>
                    <a:lstStyle/>
                    <a:p>
                      <a:pPr algn="l" fontAlgn="ctr"/>
                      <a:r>
                        <a:rPr kumimoji="0"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Увеличение числа посещений культурных мероприятий (к уровню 2019 года), </a:t>
                      </a:r>
                      <a:r>
                        <a:rPr kumimoji="0" lang="ru-RU" sz="13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тыс.чел</a:t>
                      </a:r>
                      <a:r>
                        <a:rPr kumimoji="0"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80,12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3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058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творческих коллективов и индивидуальных исполнителей детской школы искусств Пермского муниципального района, ставших дипломантами и лауреатами международных, всероссийских и региональных конкурсов, </a:t>
                      </a:r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3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058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детей и молодежи, получающих услуги художественного образования, в рамках муниципального задания, чел.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1 589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3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05809">
                <a:tc>
                  <a:txBody>
                    <a:bodyPr/>
                    <a:lstStyle/>
                    <a:p>
                      <a:pPr algn="l" fontAlgn="t"/>
                      <a:r>
                        <a:rPr kumimoji="0" lang="ru-RU" sz="13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Число посетителей музея, получающих муниципальную услугу «Публичный показ музейных предметов, музейных коллекций»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8000</a:t>
                      </a:r>
                    </a:p>
                  </a:txBody>
                  <a:tcPr marL="9524" marR="9524" marT="9523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39551">
                <a:tc>
                  <a:txBody>
                    <a:bodyPr/>
                    <a:lstStyle/>
                    <a:p>
                      <a:pPr algn="l" fontAlgn="t"/>
                      <a:r>
                        <a:rPr kumimoji="0" lang="ru-RU" sz="13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Увеличение количества инфраструктурных объектов сферы культуры (реконструкция, строительство)</a:t>
                      </a:r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ед.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6" marR="9526" marT="9522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indent="0"/>
                      <a:r>
                        <a:rPr kumimoji="0" lang="ru-RU" sz="13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Уровень среднемесячной заработной плата работников муниципальных учреждений культуры и искусства, подведомственных Управлению культуры, %</a:t>
                      </a:r>
                      <a:endParaRPr lang="ru-RU" sz="1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91448" marT="45700" marB="457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6" marR="9526" marT="9522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87686">
                <a:tc>
                  <a:txBody>
                    <a:bodyPr/>
                    <a:lstStyle/>
                    <a:p>
                      <a:r>
                        <a:rPr kumimoji="0" lang="ru-RU" sz="13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Уровень среднемесячной заработной платы педагогических работников учреждений дополнительного образования,</a:t>
                      </a:r>
                      <a:r>
                        <a:rPr kumimoji="0" lang="ru-RU" sz="13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3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подведомственных Управлению культуры , %</a:t>
                      </a:r>
                      <a:endParaRPr lang="ru-RU" sz="1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91448" marT="45700" marB="457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6" marR="9526" marT="9522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9438" name="Номер слайда 3">
            <a:extLst>
              <a:ext uri="{FF2B5EF4-FFF2-40B4-BE49-F238E27FC236}">
                <a16:creationId xmlns="" xmlns:a16="http://schemas.microsoft.com/office/drawing/2014/main" id="{FD29F682-67A6-4A76-B289-99AA32D2A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D2E24926-BEB5-4BA1-AED8-BECEEBB40FD0}" type="slidenum">
              <a:rPr lang="ru-RU" altLang="ru-RU" sz="1800">
                <a:solidFill>
                  <a:srgbClr val="FFFFFF"/>
                </a:solidFill>
              </a:rPr>
              <a:pPr/>
              <a:t>44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59439" name="Прямоугольник 1">
            <a:extLst>
              <a:ext uri="{FF2B5EF4-FFF2-40B4-BE49-F238E27FC236}">
                <a16:creationId xmlns="" xmlns:a16="http://schemas.microsoft.com/office/drawing/2014/main" id="{FE6C8DF0-FB4B-4B30-A42B-7B9D10DCC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1169988"/>
            <a:ext cx="74882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400" b="1" i="1" dirty="0"/>
              <a:t>Цель Программы: создание условий для обеспечения равного доступа у культурным ценностям и творческой самореализации жителей Пермского района</a:t>
            </a:r>
            <a:endParaRPr lang="ru-RU" altLang="ru-RU" sz="1400" i="1" dirty="0"/>
          </a:p>
        </p:txBody>
      </p:sp>
      <p:graphicFrame>
        <p:nvGraphicFramePr>
          <p:cNvPr id="2" name="Объект 2">
            <a:extLst>
              <a:ext uri="{FF2B5EF4-FFF2-40B4-BE49-F238E27FC236}">
                <a16:creationId xmlns="" xmlns:a16="http://schemas.microsoft.com/office/drawing/2014/main" id="{7F1F5B4B-DADE-4D4D-89E3-ED761C8421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9397695"/>
              </p:ext>
            </p:extLst>
          </p:nvPr>
        </p:nvGraphicFramePr>
        <p:xfrm>
          <a:off x="-25516" y="4725144"/>
          <a:ext cx="8972551" cy="2088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046605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shkola-sosh3.ucoz.ru/nedelyamuzikiizo.jpg">
            <a:extLst>
              <a:ext uri="{FF2B5EF4-FFF2-40B4-BE49-F238E27FC236}">
                <a16:creationId xmlns="" xmlns:a16="http://schemas.microsoft.com/office/drawing/2014/main" id="{AE9E0DB3-EAE5-4FC0-866A-BBC5448C5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254000"/>
            <a:ext cx="2087562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Заголовок 1">
            <a:extLst>
              <a:ext uri="{FF2B5EF4-FFF2-40B4-BE49-F238E27FC236}">
                <a16:creationId xmlns="" xmlns:a16="http://schemas.microsoft.com/office/drawing/2014/main" id="{E8FF2C40-FDDA-424D-9419-08EF19A5B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3625" y="485775"/>
            <a:ext cx="6559550" cy="976313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муниципальной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«Развитие сферы культуры Пермского муниципального района», тыс. руб.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185DCB4B-BBA3-4953-AED0-1DF66E2283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3265011"/>
              </p:ext>
            </p:extLst>
          </p:nvPr>
        </p:nvGraphicFramePr>
        <p:xfrm>
          <a:off x="179388" y="1557338"/>
          <a:ext cx="8858250" cy="43918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50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4012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6812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1811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 расходов</a:t>
                      </a:r>
                    </a:p>
                  </a:txBody>
                  <a:tcPr marL="91438" marR="91438" marT="45693" marB="4569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1438" marR="91438" marT="45693" marB="4569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1438" marR="91438" marT="45693" marB="4569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33472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и проведение </a:t>
                      </a:r>
                      <a:r>
                        <a:rPr lang="ru-RU" sz="18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районных</a:t>
                      </a:r>
                      <a:r>
                        <a:rPr lang="ru-RU" sz="1800" b="0" i="0" u="none" strike="noStrike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культурно-досуговых и информационных мероприятий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4 899,4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6 138,2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18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>
                          <a:effectLst/>
                          <a:latin typeface="Times New Roman"/>
                        </a:rPr>
                        <a:t>Развитие системы художественного образования, в </a:t>
                      </a:r>
                      <a:r>
                        <a:rPr lang="ru-RU" sz="1800" b="0" i="0" u="none" strike="noStrike" dirty="0" err="1">
                          <a:effectLst/>
                          <a:latin typeface="Times New Roman"/>
                        </a:rPr>
                        <a:t>т.ч</a:t>
                      </a:r>
                      <a:r>
                        <a:rPr lang="ru-RU" sz="2000" b="0" i="0" u="none" strike="noStrike" dirty="0">
                          <a:effectLst/>
                          <a:latin typeface="Times New Roman"/>
                        </a:rPr>
                        <a:t>.:</a:t>
                      </a: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101 456,8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108 388,9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5816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проведение обязательных предварительных и периодических медицинских осмотров</a:t>
                      </a:r>
                    </a:p>
                  </a:txBody>
                  <a:tcPr marL="9525" marR="9525" marT="952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185,1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192,5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7578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 предоставление грантов на участие в международных</a:t>
                      </a:r>
                      <a:r>
                        <a:rPr lang="ru-RU" sz="1800" b="0" i="1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и всероссийских конкурсах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500,0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500,0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58164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-приобретение музыкальных инструментов, мебели, оборудования и костюмов для детских школ искусств</a:t>
                      </a:r>
                    </a:p>
                  </a:txBody>
                  <a:tcPr marL="9525" marR="9525" marT="952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11 443,1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2 680,0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58164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Сохранение, пополнение, популяризация музейного фонда и развитие музея</a:t>
                      </a:r>
                    </a:p>
                  </a:txBody>
                  <a:tcPr marL="9525" marR="9525" marT="952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5 050,0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5 228,1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58164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Приведение в нормативное состояние учреждений культуры и образовательных организаций в сфере культуры</a:t>
                      </a:r>
                    </a:p>
                  </a:txBody>
                  <a:tcPr marL="9525" marR="9525" marT="95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4 728,4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1 237,0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0458" name="Номер слайда 3">
            <a:extLst>
              <a:ext uri="{FF2B5EF4-FFF2-40B4-BE49-F238E27FC236}">
                <a16:creationId xmlns="" xmlns:a16="http://schemas.microsoft.com/office/drawing/2014/main" id="{872A6A8F-DF30-47BA-A42B-CB66CDEEF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6093772E-D808-47A4-9F65-53ED6732D78E}" type="slidenum">
              <a:rPr lang="ru-RU" altLang="ru-RU" sz="1800">
                <a:solidFill>
                  <a:srgbClr val="FFFFFF"/>
                </a:solidFill>
              </a:rPr>
              <a:pPr/>
              <a:t>45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04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://shkola-sosh3.ucoz.ru/nedelyamuzikiizo.jpg">
            <a:extLst>
              <a:ext uri="{FF2B5EF4-FFF2-40B4-BE49-F238E27FC236}">
                <a16:creationId xmlns="" xmlns:a16="http://schemas.microsoft.com/office/drawing/2014/main" id="{586ABA73-0AFE-424C-BBC6-01028D63B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254000"/>
            <a:ext cx="2087562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C9C213FE-7459-4F77-8372-6825178497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1010444"/>
              </p:ext>
            </p:extLst>
          </p:nvPr>
        </p:nvGraphicFramePr>
        <p:xfrm>
          <a:off x="246063" y="2060848"/>
          <a:ext cx="8821738" cy="40534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1290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4042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6840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1813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 расходов</a:t>
                      </a:r>
                    </a:p>
                  </a:txBody>
                  <a:tcPr marL="91457" marR="91457" marT="45705" marB="45705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1457" marR="91457" marT="45705" marB="45705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1457" marR="91457" marT="45705" marB="45705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16980">
                <a:tc>
                  <a:txBody>
                    <a:bodyPr/>
                    <a:lstStyle/>
                    <a:p>
                      <a:pPr marL="0" indent="0"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</a:t>
                      </a:r>
                      <a:r>
                        <a:rPr lang="ru-RU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троительство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(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реконструкция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)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объектов общественной инфраструктуры муниципального значения, приобретение объектов недвижимого имущества в имущественную собственность</a:t>
                      </a:r>
                    </a:p>
                  </a:txBody>
                  <a:tcPr marL="9526" marR="9526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15 948,0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4 752,1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98225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Социальное обеспечение работников бюджетной сферы</a:t>
                      </a:r>
                    </a:p>
                  </a:txBody>
                  <a:tcPr marL="9527" marR="9527" marT="952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1 049,0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7" marR="9527" marT="952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1 049,0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7" marR="9527" marT="952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02969">
                <a:tc>
                  <a:txBody>
                    <a:bodyPr/>
                    <a:lstStyle/>
                    <a:p>
                      <a:pPr marL="0" indent="0"/>
                      <a:r>
                        <a:rPr lang="ru-RU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органов местного самоуправления</a:t>
                      </a:r>
                    </a:p>
                  </a:txBody>
                  <a:tcPr marL="91457" marR="91457" marT="45703" marB="45703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4 994,7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7" marR="9527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5 052,9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7" marR="9527" marT="9522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59214">
                <a:tc>
                  <a:txBody>
                    <a:bodyPr/>
                    <a:lstStyle/>
                    <a:p>
                      <a:pPr marL="0" indent="0"/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Оснащение детских школ искусств музыкальными инструментами, оборудованием и учебными материалами в рамках Федерального проекта</a:t>
                      </a:r>
                      <a:r>
                        <a:rPr lang="ru-RU" sz="18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"Культурная среда"</a:t>
                      </a:r>
                      <a:endParaRPr lang="ru-RU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7" marR="91457" marT="45703" marB="45703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7" marR="9527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5 263,2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7" marR="9527" marT="9522" marB="0" anchor="ctr"/>
                </a:tc>
              </a:tr>
              <a:tr h="365726">
                <a:tc>
                  <a:txBody>
                    <a:bodyPr/>
                    <a:lstStyle/>
                    <a:p>
                      <a:r>
                        <a:rPr lang="ru-RU" sz="1800" b="1" dirty="0"/>
                        <a:t>Всего расходов по программе</a:t>
                      </a:r>
                    </a:p>
                  </a:txBody>
                  <a:tcPr marL="91457" marR="91457" marT="45703" marB="45703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138 126,3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7" marR="9527" marT="952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137 109,4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7" marR="9527" marT="952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1469" name="Номер слайда 3">
            <a:extLst>
              <a:ext uri="{FF2B5EF4-FFF2-40B4-BE49-F238E27FC236}">
                <a16:creationId xmlns="" xmlns:a16="http://schemas.microsoft.com/office/drawing/2014/main" id="{4AC724A8-328D-43B9-A086-BDC32C747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D1D038ED-9EF1-46CB-A5D3-A48A3A4648E8}" type="slidenum">
              <a:rPr lang="ru-RU" altLang="ru-RU" sz="1800">
                <a:solidFill>
                  <a:srgbClr val="FFFFFF"/>
                </a:solidFill>
              </a:rPr>
              <a:pPr/>
              <a:t>46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61470" name="Заголовок 1">
            <a:extLst>
              <a:ext uri="{FF2B5EF4-FFF2-40B4-BE49-F238E27FC236}">
                <a16:creationId xmlns="" xmlns:a16="http://schemas.microsoft.com/office/drawing/2014/main" id="{CFA43457-D14C-4008-A382-DD398B603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12" y="764704"/>
            <a:ext cx="7164288" cy="1066800"/>
          </a:xfrm>
        </p:spPr>
        <p:txBody>
          <a:bodyPr/>
          <a:lstStyle/>
          <a:p>
            <a:pPr algn="ctr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муниципальной программы «Развитие сферы культуры Пермского муниципального района», 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руб. (продолжение)</a:t>
            </a:r>
          </a:p>
        </p:txBody>
      </p:sp>
    </p:spTree>
    <p:extLst>
      <p:ext uri="{BB962C8B-B14F-4D97-AF65-F5344CB8AC3E}">
        <p14:creationId xmlns:p14="http://schemas.microsoft.com/office/powerpoint/2010/main" val="110515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Заголовок 1">
            <a:extLst>
              <a:ext uri="{FF2B5EF4-FFF2-40B4-BE49-F238E27FC236}">
                <a16:creationId xmlns="" xmlns:a16="http://schemas.microsoft.com/office/drawing/2014/main" id="{D25FFD97-3001-4B0F-B462-5DF58F76F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6956" y="692696"/>
            <a:ext cx="6927044" cy="647700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«Обеспечение безопасности населения и территории Пермского муниципального района»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DA47F23C-B07A-4C34-87FC-8A175D3BBA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9097792"/>
              </p:ext>
            </p:extLst>
          </p:nvPr>
        </p:nvGraphicFramePr>
        <p:xfrm>
          <a:off x="323528" y="2119207"/>
          <a:ext cx="8502401" cy="3048386"/>
        </p:xfrm>
        <a:graphic>
          <a:graphicData uri="http://schemas.openxmlformats.org/drawingml/2006/table">
            <a:tbl>
              <a:tblPr/>
              <a:tblGrid>
                <a:gridCol w="753943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6296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97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целевого показателя (единица измерения)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586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Уровень преступности на 10 000 населения (ед.)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188,6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1173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Гибель и травматизм детей в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дорожно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 - транспортных происшествиях на автодорогах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 Пермского муниципального района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117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Гибели людей в чрезвычайных ситуациях и происшествиях связанных с возникновением пожаров на территории Пермского муниципального района, на 10 000 населения (ед.)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1,96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117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Модернизация систем безопасности 17 объектов муниципальных образовательных учреждений Пермского муниципального района,</a:t>
                      </a:r>
                      <a:r>
                        <a:rPr kumimoji="0" lang="ru-RU" sz="140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(ед.)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117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Установка </a:t>
                      </a:r>
                      <a:r>
                        <a:rPr kumimoji="0" lang="ru-RU" sz="1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сирено</a:t>
                      </a:r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-речевых систем оповещения населения в населенных пунктах Пермского муниципального района,</a:t>
                      </a:r>
                      <a:r>
                        <a:rPr kumimoji="0" lang="ru-RU" sz="140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(ед.)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117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Уровень преступности и правонарушений в сфере незаконного оборота наркотических веществ, на 10000 населения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2,13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037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Гибели людей на водных объектах Пермского муниципального района, 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на 10 000 населения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(ед.)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1,50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2509" name="Номер слайда 3">
            <a:extLst>
              <a:ext uri="{FF2B5EF4-FFF2-40B4-BE49-F238E27FC236}">
                <a16:creationId xmlns="" xmlns:a16="http://schemas.microsoft.com/office/drawing/2014/main" id="{4B7A7094-49E6-46C1-BC02-5CC66A24E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F3093451-454D-4E42-9B69-B42983EA64CD}" type="slidenum">
              <a:rPr lang="ru-RU" altLang="ru-RU" sz="1800">
                <a:solidFill>
                  <a:srgbClr val="FFFFFF"/>
                </a:solidFill>
              </a:rPr>
              <a:pPr/>
              <a:t>47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62510" name="Прямоугольник 1">
            <a:extLst>
              <a:ext uri="{FF2B5EF4-FFF2-40B4-BE49-F238E27FC236}">
                <a16:creationId xmlns="" xmlns:a16="http://schemas.microsoft.com/office/drawing/2014/main" id="{075632B6-4AC5-48F7-831D-65B7498A0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7743" y="1484784"/>
            <a:ext cx="6625431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800" b="1" i="1" dirty="0">
                <a:solidFill>
                  <a:srgbClr val="000000"/>
                </a:solidFill>
              </a:rPr>
              <a:t>Цель Программы</a:t>
            </a:r>
            <a:r>
              <a:rPr lang="ru-RU" altLang="ru-RU" sz="1300" b="1" i="1" dirty="0">
                <a:solidFill>
                  <a:srgbClr val="000000"/>
                </a:solidFill>
              </a:rPr>
              <a:t>: </a:t>
            </a:r>
            <a:r>
              <a:rPr lang="ru-RU" altLang="ru-RU" sz="1800" b="1" i="1" dirty="0">
                <a:solidFill>
                  <a:srgbClr val="000000"/>
                </a:solidFill>
              </a:rPr>
              <a:t>повышения уровня  безопасности населения и территории Пермского муниципального района</a:t>
            </a:r>
          </a:p>
          <a:p>
            <a:pPr algn="just" eaLnBrk="1" hangingPunct="1"/>
            <a:r>
              <a:rPr lang="ru-RU" altLang="ru-RU" sz="1400" b="1" i="1" dirty="0">
                <a:solidFill>
                  <a:srgbClr val="000000"/>
                </a:solidFill>
              </a:rPr>
              <a:t> 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824979691"/>
              </p:ext>
            </p:extLst>
          </p:nvPr>
        </p:nvGraphicFramePr>
        <p:xfrm>
          <a:off x="283315" y="5085184"/>
          <a:ext cx="8641654" cy="1772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Picture 2" descr="http://camps.perm.ru/files/img/news/146702287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1" t="4416" r="12920" b="14427"/>
          <a:stretch>
            <a:fillRect/>
          </a:stretch>
        </p:blipFill>
        <p:spPr bwMode="auto">
          <a:xfrm>
            <a:off x="184956" y="155456"/>
            <a:ext cx="2032000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670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://camps.perm.ru/files/img/news/14670228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1" t="4416" r="12920" b="14427"/>
          <a:stretch>
            <a:fillRect/>
          </a:stretch>
        </p:blipFill>
        <p:spPr bwMode="auto">
          <a:xfrm>
            <a:off x="668338" y="296863"/>
            <a:ext cx="2032000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Заголовок 3"/>
          <p:cNvSpPr>
            <a:spLocks noGrp="1"/>
          </p:cNvSpPr>
          <p:nvPr>
            <p:ph type="title" idx="4294967295"/>
          </p:nvPr>
        </p:nvSpPr>
        <p:spPr>
          <a:xfrm>
            <a:off x="2916238" y="642938"/>
            <a:ext cx="6084887" cy="1346200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«Обеспечение безопасности населения и территории Пермского муниципального района», тыс. руб.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2329872"/>
              </p:ext>
            </p:extLst>
          </p:nvPr>
        </p:nvGraphicFramePr>
        <p:xfrm>
          <a:off x="179388" y="2133600"/>
          <a:ext cx="8750300" cy="44193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6478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401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453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1168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36" marR="91436" marT="45717" marB="45717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1436" marR="91436" marT="45717" marB="45717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1436" marR="91436" marT="45717" marB="45717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49688"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Профилактика преступлений,  терроризма и экстремизма, повышение антитеррористической защищенности  мест массового пребывания людей</a:t>
                      </a:r>
                    </a:p>
                  </a:txBody>
                  <a:tcPr marL="91436" marR="91436" marT="45717" marB="45717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2 314,2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marT="45717" marB="45717"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2 591,2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marT="45717" marB="45717"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90569">
                <a:tc>
                  <a:txBody>
                    <a:bodyPr/>
                    <a:lstStyle/>
                    <a:p>
                      <a:r>
                        <a:rPr kumimoji="0" lang="ru-RU" sz="16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Обеспечение безопасного участия детей в дорожном движении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230,0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171709">
                <a:tc>
                  <a:txBody>
                    <a:bodyPr/>
                    <a:lstStyle/>
                    <a:p>
                      <a:r>
                        <a:rPr kumimoji="0" lang="ru-RU" sz="16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Обеспечение эффективной защиты населения и территории муниципального района от чрезвычайных ситуаций мирного и военного времени, других опасностей и происшествий, угрожающих  жизни, здоровью и имуществу граждан, </a:t>
                      </a:r>
                      <a:r>
                        <a:rPr kumimoji="0" lang="ru-RU" sz="1600" i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том числе:</a:t>
                      </a:r>
                      <a:endParaRPr lang="ru-RU" sz="16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20 987,0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462,5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1990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60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-приобретение и установка модульного здания для аварийно-спасательной службы Пермского района</a:t>
                      </a:r>
                      <a:endParaRPr lang="ru-RU" sz="1600" i="1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722,0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9665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kumimoji="0" lang="ru-RU" sz="16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Обеспечение реализации муниципальной  программы</a:t>
                      </a:r>
                      <a:endParaRPr lang="ru-RU" sz="1600" i="1" baseline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18 476,6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30 691,3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02310"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ru-RU" sz="16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 расходов по программе</a:t>
                      </a:r>
                    </a:p>
                  </a:txBody>
                  <a:tcPr marL="17999" marR="17999" marT="17998" marB="17998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42 007,8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34 045,0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6598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A191D4C1-91E4-4DE0-A453-B0F83FFB9A22}" type="slidenum">
              <a:rPr lang="ru-RU" altLang="ru-RU" sz="1800" smtClean="0">
                <a:solidFill>
                  <a:srgbClr val="FFFFFF"/>
                </a:solidFill>
              </a:rPr>
              <a:pPr/>
              <a:t>48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34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Заголовок 1">
            <a:extLst>
              <a:ext uri="{FF2B5EF4-FFF2-40B4-BE49-F238E27FC236}">
                <a16:creationId xmlns="" xmlns:a16="http://schemas.microsoft.com/office/drawing/2014/main" id="{73B13BFE-0B7D-462D-AEBD-EE3DA3C77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538" y="765175"/>
            <a:ext cx="6623942" cy="936625"/>
          </a:xfrm>
        </p:spPr>
        <p:txBody>
          <a:bodyPr/>
          <a:lstStyle/>
          <a:p>
            <a:pPr algn="ctr"/>
            <a:r>
              <a:rPr lang="ru-RU" altLang="ru-RU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</a:t>
            </a:r>
            <a:r>
              <a:rPr lang="ru-RU" alt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отдельных направлений социальной сферы Пермского муниципального района</a:t>
            </a:r>
            <a:r>
              <a:rPr lang="ru-RU" alt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17D058D3-7455-42E3-A0BA-0D0A7B531D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5789903"/>
              </p:ext>
            </p:extLst>
          </p:nvPr>
        </p:nvGraphicFramePr>
        <p:xfrm>
          <a:off x="395288" y="2852738"/>
          <a:ext cx="8281168" cy="184771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9165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6462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0641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целевого показателя (единица измерения)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661" marB="456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661" marB="456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65950">
                <a:tc>
                  <a:txBody>
                    <a:bodyPr/>
                    <a:lstStyle/>
                    <a:p>
                      <a:pPr algn="l" fontAlgn="ctr"/>
                      <a:r>
                        <a:rPr kumimoji="0" lang="ru-RU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Численность населения Пермского муниципального района по состоянию на 01.01.2022 (прогноз), </a:t>
                      </a:r>
                      <a:r>
                        <a:rPr kumimoji="0"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120 020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56424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приоритетных объектов социальной инфраструктуры, доступных для инвалидов и других маломобильных групп населения, в общем количестве приоритетных объектов социальной инфраструктуры</a:t>
                      </a:r>
                    </a:p>
                    <a:p>
                      <a:pPr algn="l" fontAlgn="ctr"/>
                      <a:r>
                        <a:rPr kumimoji="0"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(%)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3749" name="Номер слайда 3">
            <a:extLst>
              <a:ext uri="{FF2B5EF4-FFF2-40B4-BE49-F238E27FC236}">
                <a16:creationId xmlns="" xmlns:a16="http://schemas.microsoft.com/office/drawing/2014/main" id="{CC0FEC07-A210-4385-B89A-FADBA4DE3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7CBD0E6D-4CA9-45B5-A352-0CB4A82CFF2E}" type="slidenum">
              <a:rPr lang="ru-RU" altLang="ru-RU" sz="1800" smtClean="0">
                <a:solidFill>
                  <a:srgbClr val="FFFFFF"/>
                </a:solidFill>
              </a:rPr>
              <a:pPr/>
              <a:t>49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73750" name="Прямоугольник 1">
            <a:extLst>
              <a:ext uri="{FF2B5EF4-FFF2-40B4-BE49-F238E27FC236}">
                <a16:creationId xmlns="" xmlns:a16="http://schemas.microsoft.com/office/drawing/2014/main" id="{858DBF61-FE6D-49E5-B825-B258CDC48D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752" y="1861923"/>
            <a:ext cx="6408961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800" b="1" i="1" dirty="0">
                <a:solidFill>
                  <a:prstClr val="black"/>
                </a:solidFill>
              </a:rPr>
              <a:t>Цель Программы: </a:t>
            </a:r>
            <a:r>
              <a:rPr lang="ru-RU" altLang="ru-RU" sz="1800" dirty="0">
                <a:solidFill>
                  <a:prstClr val="black"/>
                </a:solidFill>
              </a:rPr>
              <a:t>Обеспечение условий для развития человеческого потенциала на территории Пермского муниципального района</a:t>
            </a:r>
            <a:endParaRPr lang="ru-RU" altLang="ru-RU" sz="1800" b="1" i="1" dirty="0">
              <a:solidFill>
                <a:prstClr val="black"/>
              </a:solidFill>
            </a:endParaRPr>
          </a:p>
          <a:p>
            <a:pPr algn="just" eaLnBrk="1" hangingPunct="1"/>
            <a:endParaRPr lang="ru-RU" altLang="ru-RU" sz="1600" i="1" dirty="0">
              <a:solidFill>
                <a:prstClr val="black"/>
              </a:solidFill>
            </a:endParaRPr>
          </a:p>
        </p:txBody>
      </p:sp>
      <p:pic>
        <p:nvPicPr>
          <p:cNvPr id="8" name="Picture 39">
            <a:extLst>
              <a:ext uri="{FF2B5EF4-FFF2-40B4-BE49-F238E27FC236}">
                <a16:creationId xmlns="" xmlns:a16="http://schemas.microsoft.com/office/drawing/2014/main" id="{41FA3C5C-F096-47C2-AEC0-879B829A7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2017018" cy="196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876884970"/>
              </p:ext>
            </p:extLst>
          </p:nvPr>
        </p:nvGraphicFramePr>
        <p:xfrm>
          <a:off x="283315" y="4869160"/>
          <a:ext cx="8641654" cy="180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1587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471488" y="549275"/>
            <a:ext cx="8229600" cy="504825"/>
          </a:xfrm>
        </p:spPr>
        <p:txBody>
          <a:bodyPr/>
          <a:lstStyle/>
          <a:p>
            <a:pPr algn="ctr">
              <a:defRPr/>
            </a:pPr>
            <a:r>
              <a:rPr lang="ru-RU" alt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понятия бюджета</a:t>
            </a:r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A9F0102B-BD59-4B53-AB2E-0338EAB53616}" type="slidenum">
              <a:rPr lang="ru-RU" altLang="ru-RU" sz="1800" smtClean="0">
                <a:solidFill>
                  <a:srgbClr val="FFFFFF"/>
                </a:solidFill>
              </a:rPr>
              <a:pPr/>
              <a:t>5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19460" name="TextBox 4"/>
          <p:cNvSpPr txBox="1">
            <a:spLocks noChangeArrowheads="1"/>
          </p:cNvSpPr>
          <p:nvPr/>
        </p:nvSpPr>
        <p:spPr bwMode="auto">
          <a:xfrm>
            <a:off x="1004888" y="1196975"/>
            <a:ext cx="73580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ru-RU" altLang="ru-RU" sz="2400" b="1" i="1" dirty="0">
                <a:solidFill>
                  <a:srgbClr val="0099FF"/>
                </a:solidFill>
              </a:rPr>
              <a:t>Бюджет</a:t>
            </a:r>
            <a:r>
              <a:rPr lang="ru-RU" altLang="ru-RU" sz="1800" b="1" i="1" dirty="0">
                <a:solidFill>
                  <a:srgbClr val="0099FF"/>
                </a:solidFill>
              </a:rPr>
              <a:t> </a:t>
            </a:r>
            <a:r>
              <a:rPr lang="ru-RU" altLang="ru-RU" sz="1800" dirty="0">
                <a:solidFill>
                  <a:srgbClr val="002060"/>
                </a:solidFill>
              </a:rPr>
              <a:t>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самоуправления.</a:t>
            </a:r>
          </a:p>
        </p:txBody>
      </p:sp>
      <p:sp>
        <p:nvSpPr>
          <p:cNvPr id="19461" name="TextBox 5"/>
          <p:cNvSpPr txBox="1">
            <a:spLocks noChangeArrowheads="1"/>
          </p:cNvSpPr>
          <p:nvPr/>
        </p:nvSpPr>
        <p:spPr bwMode="auto">
          <a:xfrm>
            <a:off x="257175" y="2838450"/>
            <a:ext cx="268605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ru-RU" altLang="ru-RU" sz="2000" b="1" dirty="0">
                <a:solidFill>
                  <a:srgbClr val="002060"/>
                </a:solidFill>
              </a:rPr>
              <a:t>Доходы бюджета </a:t>
            </a:r>
            <a:r>
              <a:rPr lang="ru-RU" altLang="ru-RU" sz="1600" dirty="0">
                <a:solidFill>
                  <a:srgbClr val="003366"/>
                </a:solidFill>
              </a:rPr>
              <a:t>– поступающие в бюджет денежные средства</a:t>
            </a:r>
          </a:p>
        </p:txBody>
      </p:sp>
      <p:sp>
        <p:nvSpPr>
          <p:cNvPr id="19462" name="TextBox 10"/>
          <p:cNvSpPr txBox="1">
            <a:spLocks noChangeArrowheads="1"/>
          </p:cNvSpPr>
          <p:nvPr/>
        </p:nvSpPr>
        <p:spPr bwMode="auto">
          <a:xfrm>
            <a:off x="6418263" y="2714625"/>
            <a:ext cx="2644775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ru-RU" altLang="ru-RU" sz="2000" b="1">
                <a:solidFill>
                  <a:srgbClr val="002060"/>
                </a:solidFill>
              </a:rPr>
              <a:t>Расходы бюджета </a:t>
            </a:r>
            <a:r>
              <a:rPr lang="ru-RU" altLang="ru-RU" sz="1600">
                <a:solidFill>
                  <a:srgbClr val="002060"/>
                </a:solidFill>
              </a:rPr>
              <a:t>– выплачиваемые из бюджета денежные средства</a:t>
            </a:r>
          </a:p>
          <a:p>
            <a:pPr algn="ctr"/>
            <a:endParaRPr lang="ru-RU" altLang="ru-RU" sz="1600">
              <a:solidFill>
                <a:srgbClr val="00336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3413" y="4132263"/>
            <a:ext cx="5545137" cy="1322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i="1" dirty="0">
                <a:solidFill>
                  <a:srgbClr val="00B050"/>
                </a:solidFill>
                <a:latin typeface="+mn-lt"/>
              </a:rPr>
              <a:t>Дефицит бюджета</a:t>
            </a:r>
            <a:r>
              <a:rPr lang="ru-RU" sz="1600" dirty="0">
                <a:solidFill>
                  <a:srgbClr val="00B050"/>
                </a:solidFill>
                <a:latin typeface="+mn-lt"/>
              </a:rPr>
              <a:t> </a:t>
            </a:r>
            <a:r>
              <a:rPr lang="ru-RU" sz="1600" dirty="0">
                <a:latin typeface="+mn-lt"/>
              </a:rPr>
              <a:t>– </a:t>
            </a:r>
          </a:p>
          <a:p>
            <a:pPr algn="ctr">
              <a:defRPr/>
            </a:pPr>
            <a:r>
              <a:rPr lang="ru-RU" sz="1600" dirty="0">
                <a:latin typeface="+mn-lt"/>
              </a:rPr>
              <a:t>превышение расходов бюджета над его доходами.</a:t>
            </a:r>
          </a:p>
          <a:p>
            <a:pPr algn="ctr">
              <a:defRPr/>
            </a:pPr>
            <a:endParaRPr lang="ru-RU" sz="1600" dirty="0">
              <a:latin typeface="+mn-lt"/>
            </a:endParaRPr>
          </a:p>
          <a:p>
            <a:pPr algn="ctr">
              <a:defRPr/>
            </a:pPr>
            <a:r>
              <a:rPr lang="ru-RU" sz="1600" b="1" i="1" dirty="0">
                <a:solidFill>
                  <a:srgbClr val="00B050"/>
                </a:solidFill>
                <a:latin typeface="+mn-lt"/>
              </a:rPr>
              <a:t>Профицит бюджета </a:t>
            </a:r>
            <a:r>
              <a:rPr lang="ru-RU" sz="1600" dirty="0">
                <a:latin typeface="+mn-lt"/>
              </a:rPr>
              <a:t>– </a:t>
            </a:r>
          </a:p>
          <a:p>
            <a:pPr algn="ctr">
              <a:defRPr/>
            </a:pPr>
            <a:r>
              <a:rPr lang="ru-RU" sz="1600" dirty="0">
                <a:latin typeface="+mn-lt"/>
              </a:rPr>
              <a:t>превышение доходов бюджета над его расходами.</a:t>
            </a:r>
            <a:endParaRPr lang="ru-RU" sz="2000" dirty="0"/>
          </a:p>
        </p:txBody>
      </p:sp>
      <p:sp>
        <p:nvSpPr>
          <p:cNvPr id="19464" name="TextBox 9"/>
          <p:cNvSpPr txBox="1">
            <a:spLocks noChangeArrowheads="1"/>
          </p:cNvSpPr>
          <p:nvPr/>
        </p:nvSpPr>
        <p:spPr bwMode="auto">
          <a:xfrm>
            <a:off x="1258888" y="5876925"/>
            <a:ext cx="648176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ru-RU" altLang="ru-RU" sz="1600" dirty="0">
                <a:solidFill>
                  <a:srgbClr val="FF0000"/>
                </a:solidFill>
              </a:rPr>
              <a:t>! Важно: обязательное требование, предъявляемое к составлению и утверждению бюджета – это его сбалансированность.</a:t>
            </a:r>
          </a:p>
        </p:txBody>
      </p:sp>
      <p:sp>
        <p:nvSpPr>
          <p:cNvPr id="12" name="Стрелка вправо 11"/>
          <p:cNvSpPr/>
          <p:nvPr/>
        </p:nvSpPr>
        <p:spPr>
          <a:xfrm>
            <a:off x="3024188" y="3032125"/>
            <a:ext cx="431800" cy="5048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5903913" y="3032125"/>
            <a:ext cx="431800" cy="5032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9467" name="Picture 6" descr="C:\Users\feu21-03\Documents\Работа\Презентации\рисунки для презентации к проекту бюджета\depositphotos_73605159-stock-photo-money-bag-with-red-ba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057" y="2161445"/>
            <a:ext cx="2121848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8" descr="C:\Users\feu21-03\Documents\Работа\Презентации\рисунки для презентации к проекту бюджета\depositphotos_38176385-stock-illustration-unbalanced-justice-sca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4019550"/>
            <a:ext cx="1477962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8" descr="C:\Users\feu21-03\Documents\Работа\Презентации\рисунки для презентации к проекту бюджета\depositphotos_38176385-stock-illustration-unbalanced-justice-scal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4127500"/>
            <a:ext cx="1525587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4678186"/>
      </p:ext>
    </p:extLst>
  </p:cSld>
  <p:clrMapOvr>
    <a:masterClrMapping/>
  </p:clrMapOvr>
  <p:transition spd="slow">
    <p:pull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Заголовок 3">
            <a:extLst>
              <a:ext uri="{FF2B5EF4-FFF2-40B4-BE49-F238E27FC236}">
                <a16:creationId xmlns="" xmlns:a16="http://schemas.microsoft.com/office/drawing/2014/main" id="{D13603CD-3A54-40C9-AE6E-6ABFF71EAA4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83768" y="692150"/>
            <a:ext cx="6191920" cy="1296690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«Развитие отдельных направлений социальной сферы Пермского муниципального района», </a:t>
            </a:r>
            <a:r>
              <a:rPr lang="ru-RU" alt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18977BE9-B76A-4809-AFAD-C3B60CBE43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2717786"/>
              </p:ext>
            </p:extLst>
          </p:nvPr>
        </p:nvGraphicFramePr>
        <p:xfrm>
          <a:off x="347460" y="1870349"/>
          <a:ext cx="8569325" cy="487101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39121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2361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545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1588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     Наименование </a:t>
                      </a:r>
                      <a:r>
                        <a:rPr lang="ru-RU" sz="1600" dirty="0"/>
                        <a:t>расходов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43" marR="91443" marT="45736" marB="457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2021 </a:t>
                      </a:r>
                      <a:r>
                        <a:rPr lang="ru-RU" sz="1400" dirty="0"/>
                        <a:t>год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3" marR="91443" marT="45736" marB="457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2022 </a:t>
                      </a:r>
                      <a:r>
                        <a:rPr lang="ru-RU" sz="1400" dirty="0"/>
                        <a:t>год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3" marR="91443" marT="45736" marB="45736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67820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реализацию программы, всего</a:t>
                      </a:r>
                    </a:p>
                    <a:p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средства бюджета Пермского муниципального района</a:t>
                      </a:r>
                    </a:p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средства бюджета Пермского края</a:t>
                      </a:r>
                    </a:p>
                    <a:p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</a:t>
                      </a:r>
                      <a:r>
                        <a:rPr lang="en-US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с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редства федерального бюджета</a:t>
                      </a:r>
                    </a:p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средства бюджетов сельских поселений</a:t>
                      </a:r>
                    </a:p>
                  </a:txBody>
                  <a:tcPr marL="18001" marR="18001" marT="18006" marB="180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94 858,2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13 106,6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48 340,9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23 596,9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9 813,8</a:t>
                      </a:r>
                      <a:endParaRPr lang="ru-RU" sz="14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8006" marB="180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59 327,7</a:t>
                      </a:r>
                      <a:endParaRPr kumimoji="0" lang="ru-RU" sz="1600" b="1" kern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11 880,7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26 016,6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13 534,4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7 896,0</a:t>
                      </a:r>
                      <a:endParaRPr lang="ru-RU" sz="14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8006" marB="18006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97978">
                <a:tc>
                  <a:txBody>
                    <a:bodyPr/>
                    <a:lstStyle/>
                    <a:p>
                      <a:r>
                        <a:rPr kumimoji="0" lang="ru-RU" sz="16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</a:t>
                      </a:r>
                      <a:r>
                        <a:rPr kumimoji="0"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«Улучшение жилищных условий граждан, проживающих в Пермском муниципальном районе»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8006" marB="180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78 422,1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8006" marB="180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42 498,6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8006" marB="18006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10319"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kumimoji="0"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Оказание социальной поддержки в обеспечении жильем молодых семей</a:t>
                      </a:r>
                      <a:r>
                        <a:rPr kumimoji="0" lang="en-US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400" i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(в </a:t>
                      </a:r>
                      <a:r>
                        <a:rPr kumimoji="0" lang="ru-RU" sz="1400" i="1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i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бюджет Пермского края, федеральный бюджет, бюджеты поселений)</a:t>
                      </a:r>
                      <a:endParaRPr lang="ru-RU" sz="1400" b="1" i="1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8006" marB="180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34 236,0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(34 236,0)</a:t>
                      </a:r>
                      <a:endParaRPr lang="ru-RU" sz="14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8006" marB="180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12 279,1</a:t>
                      </a:r>
                    </a:p>
                    <a:p>
                      <a:pPr algn="ctr"/>
                      <a:r>
                        <a:rPr lang="ru-RU" sz="14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(12 279,1</a:t>
                      </a:r>
                      <a:endParaRPr lang="ru-RU" sz="14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8006" marB="18006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83222"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kumimoji="0"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Оказание социальной поддержки в обеспечении жильем отдельных категорий граждан </a:t>
                      </a:r>
                      <a:r>
                        <a:rPr kumimoji="0" lang="ru-R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ru-RU" sz="1400" i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kumimoji="0" lang="ru-RU" sz="1400" i="1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i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бюджет Пермского края, федеральный бюджет)</a:t>
                      </a:r>
                      <a:endParaRPr lang="ru-RU" sz="1400" b="1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8006" marB="180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6 681,0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(6 681,0)</a:t>
                      </a:r>
                      <a:endParaRPr lang="ru-RU" sz="14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8006" marB="180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8006" marB="18006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102994"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kumimoji="0"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Оказание социальной поддержки в обеспечении жилыми помещениями детей-сирот и детей, оставшихся без попечения родителей, лиц из числа детей-сирот и детей, оставшихся без попечения родителей 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kumimoji="0" lang="ru-R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ru-RU" sz="1400" i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kumimoji="0" lang="ru-RU" sz="1400" i="1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i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бюджет Пермского </a:t>
                      </a:r>
                      <a:r>
                        <a:rPr kumimoji="0" lang="ru-RU" sz="1400" i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края, федеральный бюджет)</a:t>
                      </a:r>
                      <a:endParaRPr lang="ru-RU" sz="1400" b="1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8006" marB="180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35 460,5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(35 460,5)</a:t>
                      </a:r>
                      <a:endParaRPr lang="ru-RU" sz="14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8006" marB="180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29 516,0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(29 516,0)</a:t>
                      </a:r>
                      <a:endParaRPr lang="ru-RU" sz="14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8006" marB="18006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92798"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Управление специализированным жилищным фондом</a:t>
                      </a:r>
                      <a:endParaRPr lang="ru-RU" sz="1600" b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8006" marB="180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2 044,6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8006" marB="180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703,5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8006" marB="18006" anchor="ctr"/>
                </a:tc>
              </a:tr>
            </a:tbl>
          </a:graphicData>
        </a:graphic>
      </p:graphicFrame>
      <p:sp>
        <p:nvSpPr>
          <p:cNvPr id="74789" name="Номер слайда 1">
            <a:extLst>
              <a:ext uri="{FF2B5EF4-FFF2-40B4-BE49-F238E27FC236}">
                <a16:creationId xmlns="" xmlns:a16="http://schemas.microsoft.com/office/drawing/2014/main" id="{15A4757E-E712-4597-A333-6AD4E0C5A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14CF6753-8644-4A36-A98C-F90E25E5AE92}" type="slidenum">
              <a:rPr lang="ru-RU" altLang="ru-RU" sz="1800">
                <a:solidFill>
                  <a:srgbClr val="FFFFFF"/>
                </a:solidFill>
              </a:rPr>
              <a:pPr/>
              <a:t>50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2BAF001F-B08B-4B9B-BB82-AA2E36470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242" y="435778"/>
            <a:ext cx="1954502" cy="168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80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Номер слайда 1">
            <a:extLst>
              <a:ext uri="{FF2B5EF4-FFF2-40B4-BE49-F238E27FC236}">
                <a16:creationId xmlns="" xmlns:a16="http://schemas.microsoft.com/office/drawing/2014/main" id="{5E787DB5-C7DA-460A-B9C5-8161A761E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FC574F4-1BC0-4714-8B73-0460A0DD3FB4}" type="slidenum">
              <a:rPr lang="ru-RU" altLang="ru-RU" sz="1800">
                <a:solidFill>
                  <a:srgbClr val="FFFFFF"/>
                </a:solidFill>
              </a:rPr>
              <a:pPr/>
              <a:t>51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="" xmlns:a16="http://schemas.microsoft.com/office/drawing/2014/main" id="{038972C8-FCC8-4A73-B172-7FE1118B1B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0052390"/>
              </p:ext>
            </p:extLst>
          </p:nvPr>
        </p:nvGraphicFramePr>
        <p:xfrm>
          <a:off x="359569" y="2576236"/>
          <a:ext cx="8424862" cy="382230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28555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4096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9834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9387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Наименование расходов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38" marR="91438" marT="45730" marB="457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2021 </a:t>
                      </a:r>
                      <a:r>
                        <a:rPr lang="ru-RU" sz="1400" dirty="0"/>
                        <a:t>год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8" marR="91438" marT="45730" marB="457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2022 </a:t>
                      </a:r>
                      <a:r>
                        <a:rPr lang="ru-RU" sz="1400" dirty="0"/>
                        <a:t>год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8" marR="91438" marT="45730" marB="4573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34014">
                <a:tc>
                  <a:txBody>
                    <a:bodyPr/>
                    <a:lstStyle/>
                    <a:p>
                      <a:r>
                        <a:rPr kumimoji="0"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</a:t>
                      </a:r>
                      <a:r>
                        <a:rPr kumimoji="0" lang="ru-RU" sz="16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kumimoji="0"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Семья и дети Пермского муниципального района»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4" marB="180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2 061,3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4" marB="180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2 103,1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4" marB="18004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8802"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kumimoji="0"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среды, дружественной к семье и детям</a:t>
                      </a:r>
                      <a:endParaRPr lang="ru-RU" sz="1600" b="1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4" marB="180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434,9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4" marB="180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1 507,3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4" marB="18004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34014"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kumimoji="0"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здорового образа жизни детей. Равные возможности для детей</a:t>
                      </a:r>
                      <a:endParaRPr lang="ru-RU" sz="1600" b="1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4" marB="180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559,4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4" marB="180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595,8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4" marB="18004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34014"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kumimoji="0"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Реализация мероприятий по созданию условий осуществления медицинской деятельности в модульных </a:t>
                      </a:r>
                      <a:r>
                        <a:rPr kumimoji="0" lang="ru-RU" sz="16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зданиях</a:t>
                      </a:r>
                      <a:endParaRPr kumimoji="0" lang="ru-RU" sz="1600" kern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00" marR="18000" marT="18004" marB="180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67,0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00" marR="18000" marT="18004" marB="180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4" marB="18004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94383">
                <a:tc>
                  <a:txBody>
                    <a:bodyPr/>
                    <a:lstStyle/>
                    <a:p>
                      <a:r>
                        <a:rPr kumimoji="0" lang="ru-RU" sz="1600" u="non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</a:t>
                      </a:r>
                      <a:r>
                        <a:rPr kumimoji="0" lang="ru-RU" sz="1600" u="non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kumimoji="0" lang="ru-RU" sz="1600" u="non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реализации муниципальной программы»</a:t>
                      </a:r>
                      <a:endParaRPr lang="ru-RU" sz="1600" b="1" u="none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4" marB="180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14 374,8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4" marB="180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14 726,0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4" marB="18004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87253">
                <a:tc>
                  <a:txBody>
                    <a:bodyPr/>
                    <a:lstStyle/>
                    <a:p>
                      <a:r>
                        <a:rPr kumimoji="0"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органов местного самоуправления</a:t>
                      </a:r>
                    </a:p>
                    <a:p>
                      <a:r>
                        <a:rPr kumimoji="0" lang="ru-R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ru-RU" sz="1400" i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kumimoji="0" lang="ru-RU" sz="1400" i="1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i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бюджет Пермского края)</a:t>
                      </a:r>
                      <a:endParaRPr lang="ru-RU" sz="1400" b="1" u="none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4" marB="180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14 374,8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(5 374,0)</a:t>
                      </a:r>
                      <a:endParaRPr lang="ru-RU" sz="14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4" marB="180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14 726,0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(5 651,9)</a:t>
                      </a:r>
                      <a:endParaRPr lang="ru-RU" sz="14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4" marB="18004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75815" name="Picture 39">
            <a:extLst>
              <a:ext uri="{FF2B5EF4-FFF2-40B4-BE49-F238E27FC236}">
                <a16:creationId xmlns="" xmlns:a16="http://schemas.microsoft.com/office/drawing/2014/main" id="{A0CB639C-73B6-4783-88AD-A7B13179A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1872207" cy="182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0720A31-27C8-40B8-913B-B63E730E9060}"/>
              </a:ext>
            </a:extLst>
          </p:cNvPr>
          <p:cNvSpPr txBox="1"/>
          <p:nvPr/>
        </p:nvSpPr>
        <p:spPr>
          <a:xfrm>
            <a:off x="2434358" y="935519"/>
            <a:ext cx="65301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2400" b="1" dirty="0">
                <a:solidFill>
                  <a:srgbClr val="424456"/>
                </a:solidFill>
                <a:cs typeface="Times New Roman" panose="02020603050405020304" pitchFamily="18" charset="0"/>
              </a:rPr>
              <a:t>Программа  «Развитие отдельных направлений социальной сферы Пермского муниципального района», </a:t>
            </a:r>
            <a:r>
              <a:rPr lang="ru-RU" altLang="ru-RU" sz="2400" b="1" dirty="0" err="1">
                <a:solidFill>
                  <a:srgbClr val="424456"/>
                </a:solidFill>
                <a:cs typeface="Times New Roman" panose="02020603050405020304" pitchFamily="18" charset="0"/>
              </a:rPr>
              <a:t>тыс.руб</a:t>
            </a:r>
            <a:r>
              <a:rPr lang="ru-RU" altLang="ru-RU" sz="2000" dirty="0">
                <a:solidFill>
                  <a:srgbClr val="424456"/>
                </a:solidFill>
                <a:latin typeface="Trebuchet MS"/>
              </a:rPr>
              <a:t>.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6091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Заголовок 1"/>
          <p:cNvSpPr>
            <a:spLocks noGrp="1"/>
          </p:cNvSpPr>
          <p:nvPr>
            <p:ph type="title"/>
          </p:nvPr>
        </p:nvSpPr>
        <p:spPr>
          <a:xfrm>
            <a:off x="2339975" y="765175"/>
            <a:ext cx="4824413" cy="1150938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</a:t>
            </a:r>
            <a:b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молодежной политики, физической культуры и спорта в Пермском муниципальном районе»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3668305"/>
              </p:ext>
            </p:extLst>
          </p:nvPr>
        </p:nvGraphicFramePr>
        <p:xfrm>
          <a:off x="269252" y="3025389"/>
          <a:ext cx="8496622" cy="165618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80805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885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3100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целевого показателя (единица измерения)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691" marB="456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691" marB="456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93775">
                <a:tc>
                  <a:txBody>
                    <a:bodyPr/>
                    <a:lstStyle/>
                    <a:p>
                      <a:pPr algn="l" fontAlgn="ctr"/>
                      <a:r>
                        <a:rPr kumimoji="0"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населения, систематически занимающегося физической культурой и спортом,</a:t>
                      </a:r>
                      <a:r>
                        <a:rPr kumimoji="0" lang="ru-RU" sz="1600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общей численности населения в возрасте 3-79 лет </a:t>
                      </a:r>
                      <a:r>
                        <a:rPr kumimoji="0"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(%)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2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1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1403">
                <a:tc>
                  <a:txBody>
                    <a:bodyPr/>
                    <a:lstStyle/>
                    <a:p>
                      <a:pPr algn="l" fontAlgn="ctr"/>
                      <a:r>
                        <a:rPr kumimoji="0"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молодежных активов на территории Пермского муниципального района (ед.)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1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3749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FDC6AB48-3DBF-4075-A931-F8C09CA8AD8E}" type="slidenum">
              <a:rPr lang="ru-RU" altLang="ru-RU" sz="1800">
                <a:solidFill>
                  <a:srgbClr val="FFFFFF"/>
                </a:solidFill>
              </a:rPr>
              <a:pPr/>
              <a:t>52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73750" name="Прямоугольник 1"/>
          <p:cNvSpPr>
            <a:spLocks noChangeArrowheads="1"/>
          </p:cNvSpPr>
          <p:nvPr/>
        </p:nvSpPr>
        <p:spPr bwMode="auto">
          <a:xfrm>
            <a:off x="250825" y="1988840"/>
            <a:ext cx="87137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ru-RU" sz="1600" b="1" i="1" dirty="0"/>
              <a:t>Цель Программы: </a:t>
            </a:r>
            <a:r>
              <a:rPr lang="ru-RU" altLang="ru-RU" sz="1600" i="1" dirty="0"/>
              <a:t>Создание условий для активного включения молодежи Пермского муниципального района в процессы развития территории во всех направлениях общественной жизнедеятельности. Повышение качества и доступности предоставляемых услуг массовой физической культуры и спорта на территории Пермского муниципального района.</a:t>
            </a:r>
          </a:p>
        </p:txBody>
      </p:sp>
      <p:graphicFrame>
        <p:nvGraphicFramePr>
          <p:cNvPr id="2" name="Объект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8008334"/>
              </p:ext>
            </p:extLst>
          </p:nvPr>
        </p:nvGraphicFramePr>
        <p:xfrm>
          <a:off x="395536" y="4653136"/>
          <a:ext cx="8323262" cy="20585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3752" name="Picture 2" descr="https://im3-tub-ru.yandex.net/i?id=65ceefeb1b420f47384f4470cd6b0fc9&amp;n=33&amp;h=225&amp;w=35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6" t="8833" r="3915" b="13283"/>
          <a:stretch>
            <a:fillRect/>
          </a:stretch>
        </p:blipFill>
        <p:spPr bwMode="auto">
          <a:xfrm>
            <a:off x="80963" y="658813"/>
            <a:ext cx="23304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3" name="Picture 2" descr="C:\Users\feu17-01.PR\Pictures\nlexeo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765175"/>
            <a:ext cx="18716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586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ttps://im3-tub-ru.yandex.net/i?id=65ceefeb1b420f47384f4470cd6b0fc9&amp;n=33&amp;h=225&amp;w=3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6" t="8833" r="3915" b="13283"/>
          <a:stretch>
            <a:fillRect/>
          </a:stretch>
        </p:blipFill>
        <p:spPr bwMode="auto">
          <a:xfrm>
            <a:off x="107504" y="404665"/>
            <a:ext cx="1296144" cy="756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Заголовок 1"/>
          <p:cNvSpPr>
            <a:spLocks noGrp="1"/>
          </p:cNvSpPr>
          <p:nvPr>
            <p:ph type="title"/>
          </p:nvPr>
        </p:nvSpPr>
        <p:spPr>
          <a:xfrm>
            <a:off x="1331640" y="476252"/>
            <a:ext cx="6480720" cy="504476"/>
          </a:xfrm>
        </p:spPr>
        <p:txBody>
          <a:bodyPr/>
          <a:lstStyle/>
          <a:p>
            <a:pPr algn="ctr"/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 «Развитие молодежной политики, 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физической 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 и спорта в Пермском муниципальном районе», тыс. руб.</a:t>
            </a:r>
          </a:p>
        </p:txBody>
      </p:sp>
      <p:sp>
        <p:nvSpPr>
          <p:cNvPr id="74756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0DAB31C7-B1B9-40D2-B6E1-5EA182C40F98}" type="slidenum">
              <a:rPr lang="ru-RU" altLang="ru-RU" sz="1800">
                <a:solidFill>
                  <a:srgbClr val="FFFFFF"/>
                </a:solidFill>
              </a:rPr>
              <a:pPr/>
              <a:t>53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graphicFrame>
        <p:nvGraphicFramePr>
          <p:cNvPr id="7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6185328"/>
              </p:ext>
            </p:extLst>
          </p:nvPr>
        </p:nvGraphicFramePr>
        <p:xfrm>
          <a:off x="107504" y="1106825"/>
          <a:ext cx="8928992" cy="571493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2728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1602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 расходов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694" marB="456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694" marB="456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694" marB="45694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3292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по программе, в том числе</a:t>
                      </a:r>
                    </a:p>
                    <a:p>
                      <a:pPr algn="l" fontAlgn="b"/>
                      <a:r>
                        <a:rPr lang="ru-RU" sz="14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Пермского муниципального района</a:t>
                      </a:r>
                    </a:p>
                    <a:p>
                      <a:pPr algn="l" fontAlgn="b"/>
                      <a:r>
                        <a:rPr lang="ru-RU" sz="14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Пермского </a:t>
                      </a:r>
                      <a:r>
                        <a:rPr lang="ru-RU" sz="1400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края</a:t>
                      </a:r>
                    </a:p>
                    <a:p>
                      <a:pPr algn="l" fontAlgn="b"/>
                      <a:r>
                        <a:rPr lang="ru-RU" sz="1400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федерального бюджета</a:t>
                      </a:r>
                      <a:endParaRPr lang="ru-RU" sz="1400" i="1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b"/>
                      <a:r>
                        <a:rPr lang="ru-RU" sz="14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бюджетов сельских поселений</a:t>
                      </a:r>
                      <a:endParaRPr lang="ru-RU" sz="1400" b="0" i="1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3" marR="9523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115 766,7</a:t>
                      </a:r>
                      <a:endParaRPr lang="ru-RU" sz="1400" b="1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lang="ru-RU" sz="1400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446,7</a:t>
                      </a:r>
                      <a:endParaRPr lang="en-US" sz="1400" i="1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r>
                        <a:rPr lang="ru-RU" sz="1400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957,7</a:t>
                      </a:r>
                      <a:endParaRPr lang="en-US" sz="1400" i="1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b="0" i="1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ru-RU" sz="1400" b="0" i="1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582,5</a:t>
                      </a:r>
                    </a:p>
                    <a:p>
                      <a:pPr algn="ctr" fontAlgn="ctr"/>
                      <a:r>
                        <a:rPr lang="ru-RU" sz="1400" b="0" i="1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779,8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39 536,9</a:t>
                      </a:r>
                      <a:endParaRPr lang="ru-RU" sz="1400" b="1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37 734,1</a:t>
                      </a:r>
                    </a:p>
                    <a:p>
                      <a:pPr algn="ctr" fontAlgn="ctr"/>
                      <a:r>
                        <a:rPr lang="ru-RU" sz="1400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1 802,8</a:t>
                      </a:r>
                      <a:endParaRPr lang="ru-RU" sz="1400" i="1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  <a:p>
                      <a:pPr algn="ctr" fontAlgn="ctr"/>
                      <a:r>
                        <a:rPr lang="ru-RU" sz="14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2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2960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физической культуры и спорта в Пермском муниципальном районе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3" marR="9523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97 217,4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21 744,6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2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4940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Подготовка и повышение спортивного мастерства</a:t>
                      </a:r>
                      <a:r>
                        <a:rPr lang="ru-RU" sz="14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спортсменов районных команд Пермского муниципального района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095,0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2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29606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Организация, проведение и участие в мероприятиях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410,9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4 468,1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2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69199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Устройство открытых спортивных площадок и оснащение объектов спортивным оборудованием и инвентарем для</a:t>
                      </a:r>
                      <a:r>
                        <a:rPr lang="ru-RU" sz="14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занятия физической культурой и спортом </a:t>
                      </a:r>
                      <a:r>
                        <a:rPr lang="en-US" sz="14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14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400" i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400" i="1" u="none" strike="noStrike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1400" i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бюджет Пермского края</a:t>
                      </a:r>
                      <a:r>
                        <a:rPr lang="ru-RU" sz="14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ru-RU" sz="14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103,8</a:t>
                      </a:r>
                      <a:r>
                        <a:rPr lang="en-US" sz="14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14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4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(12 </a:t>
                      </a:r>
                      <a:r>
                        <a:rPr lang="ru-RU" sz="14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000,0)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b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4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400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r>
                        <a:rPr lang="ru-RU" sz="1400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2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69199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Строительство,</a:t>
                      </a:r>
                      <a:r>
                        <a:rPr lang="ru-RU" sz="14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реконструкция объектов общественной инфраструктуры муниципального значения, приобретение объектов недвижимого имущества в муниципальную </a:t>
                      </a:r>
                      <a:r>
                        <a:rPr lang="ru-RU" sz="14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собственность </a:t>
                      </a:r>
                      <a:r>
                        <a:rPr lang="ru-RU" sz="1400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(в </a:t>
                      </a:r>
                      <a:r>
                        <a:rPr lang="ru-RU" sz="1400" i="1" u="none" strike="noStrike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1400" i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бюджет Пермского края, бюджеты сельских поселений)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33 448,4</a:t>
                      </a:r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4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(24 134,8)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8 879,4</a:t>
                      </a:r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4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400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0,0)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2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4940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условий</a:t>
                      </a:r>
                      <a:r>
                        <a:rPr lang="ru-RU" sz="14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для развития физической культуры и массового спорта </a:t>
                      </a:r>
                      <a:r>
                        <a:rPr lang="en-US" sz="14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14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400" i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400" i="1" u="none" strike="noStrike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1400" i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бюджет Пермского края)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1 802,8         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4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1 802,8)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1 802,8</a:t>
                      </a:r>
                    </a:p>
                    <a:p>
                      <a:pPr algn="ctr" fontAlgn="ctr"/>
                      <a:r>
                        <a:rPr lang="ru-RU" sz="14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(0,0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2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45303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мероприятий по подготовке спортивных сборных команд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3 343,3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</a:tr>
              <a:tr h="489188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участия лиц, проходящих спортивную подготовку, в спортивных соревнованиях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3 251,0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</a:tr>
              <a:tr h="35050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инфраструктуры и материально-технической базы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400" i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400" i="1" u="none" strike="noStrike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1400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400" i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бюджеты сельских поселений)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779,8</a:t>
                      </a:r>
                    </a:p>
                    <a:p>
                      <a:pPr algn="ctr" fontAlgn="ctr"/>
                      <a:r>
                        <a:rPr lang="ru-RU" sz="1400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(779,8)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2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7430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«Спорт - норма жизни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b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400" b="0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(в </a:t>
                      </a:r>
                      <a:r>
                        <a:rPr lang="ru-RU" sz="1400" b="0" i="1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т.ч</a:t>
                      </a:r>
                      <a:r>
                        <a:rPr lang="ru-RU" sz="1400" b="0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бюджет Пермского края, федеральный бюджет)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16 576,7 </a:t>
                      </a:r>
                      <a:b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4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(16 402,7)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2" marB="0" anchor="ctr"/>
                </a:tc>
              </a:tr>
            </a:tbl>
          </a:graphicData>
        </a:graphic>
      </p:graphicFrame>
      <p:pic>
        <p:nvPicPr>
          <p:cNvPr id="74799" name="Picture 2" descr="C:\Users\feu17-01.PR\Pictures\nlexe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708" y="424694"/>
            <a:ext cx="1322788" cy="556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923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1B472-13AB-4359-9D4F-61822A9B1F3F}" type="slidenum">
              <a:rPr lang="ru-RU" altLang="ru-RU" smtClean="0"/>
              <a:pPr/>
              <a:t>54</a:t>
            </a:fld>
            <a:endParaRPr lang="ru-RU" altLang="ru-RU"/>
          </a:p>
        </p:txBody>
      </p:sp>
      <p:graphicFrame>
        <p:nvGraphicFramePr>
          <p:cNvPr id="5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3858350"/>
              </p:ext>
            </p:extLst>
          </p:nvPr>
        </p:nvGraphicFramePr>
        <p:xfrm>
          <a:off x="251520" y="340758"/>
          <a:ext cx="8712968" cy="638576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407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3080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 расходов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694" marB="456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694" marB="456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694" marB="45694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1990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</a:t>
                      </a:r>
                      <a:r>
                        <a:rPr lang="ru-RU" sz="15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</a:t>
                      </a:r>
                      <a:r>
                        <a:rPr lang="ru-RU" sz="15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молодежной политики в Пермском муниципальном районе», в том числе: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15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410,2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17 792,3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90696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информационного поля, благоприятного для развития молодежи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280,0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4654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Содействие проектной активности молодежи и поддержка социально-значимых молодежных инициатив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3 673,6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2 500,0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520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Поддержка молодежи в сфере профессиональной деятельности, в том числе формирование кадрового резерва в административно-политической сфере, а также создание условия для самореализации </a:t>
                      </a:r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молодежи </a:t>
                      </a:r>
                      <a:r>
                        <a:rPr lang="ru-RU" sz="1500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(в </a:t>
                      </a:r>
                      <a:r>
                        <a:rPr lang="ru-RU" sz="1500" i="1" u="none" strike="noStrike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1500" i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500" i="1" u="none" strike="noStrike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</a:t>
                      </a:r>
                      <a:r>
                        <a:rPr lang="ru-RU" sz="1500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500" i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Пермского края)</a:t>
                      </a:r>
                      <a:endParaRPr lang="ru-RU" sz="1500" b="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91425" marT="45682" marB="45682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762,1</a:t>
                      </a:r>
                    </a:p>
                    <a:p>
                      <a:pPr algn="ctr" fontAlgn="ctr"/>
                      <a:endParaRPr lang="en-US" sz="15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500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500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500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00,0</a:t>
                      </a:r>
                      <a:r>
                        <a:rPr lang="ru-RU" sz="15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5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5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en-US" sz="15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5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3" marR="9523" marT="952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03418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творческого потенциала молодежи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67,9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60565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</a:t>
                      </a:r>
                      <a:r>
                        <a:rPr lang="ru-RU" sz="15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систем мотивации и стимулирования различных форм самоорганизации молодежи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626,6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84848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мероприятий в сфере молодежной политики, направленных на гражданское и патриотическое воспитание молодежи, воспитание толерантности в молодежной</a:t>
                      </a:r>
                      <a:r>
                        <a:rPr lang="ru-RU" sz="15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среде, формирование правовых, культурных и нравственных ценностей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11 779,8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</a:tr>
              <a:tr h="441048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Приведение в нормативное состояние муниципального автономного учреждения «Центр развития культуры, молодежи и спорта»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3 512,5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</a:tr>
              <a:tr h="460565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</a:t>
                      </a:r>
                      <a:r>
                        <a:rPr lang="ru-RU" sz="15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«Патриотическое воспитание молодежи Пермского муниципального </a:t>
                      </a:r>
                      <a:r>
                        <a:rPr lang="ru-RU" sz="15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района, в том числе: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761,9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50176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мероприятий патриотической направленности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432,1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60565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Вовлечение</a:t>
                      </a:r>
                      <a:r>
                        <a:rPr lang="ru-RU" sz="15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молодежи в общественную деятельность, расширение сети молодежных объединений, организация занятости молодежи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150,7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97376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мероприятий по формированию мотивации молодежи к здоровому образу жизни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179,1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34980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</a:t>
                      </a:r>
                      <a:r>
                        <a:rPr lang="ru-RU" sz="15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«Обеспечение реализации муниципальной программы»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</a:t>
                      </a:r>
                      <a:r>
                        <a:rPr lang="en-US" sz="15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377,2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18668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="" xmlns:a16="http://schemas.microsoft.com/office/drawing/2014/main" id="{E40296FC-04AA-477D-B1AE-F94FDFFA07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7372942"/>
              </p:ext>
            </p:extLst>
          </p:nvPr>
        </p:nvGraphicFramePr>
        <p:xfrm>
          <a:off x="134937" y="818307"/>
          <a:ext cx="8829551" cy="5851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6083" name="Номер слайда 3">
            <a:extLst>
              <a:ext uri="{FF2B5EF4-FFF2-40B4-BE49-F238E27FC236}">
                <a16:creationId xmlns="" xmlns:a16="http://schemas.microsoft.com/office/drawing/2014/main" id="{1068A6B9-F563-4096-94F9-BD1424D91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F1623322-84BD-497E-850E-B7373AA0C761}" type="slidenum">
              <a:rPr lang="ru-RU" altLang="ru-RU" sz="1800">
                <a:solidFill>
                  <a:srgbClr val="FFFFFF"/>
                </a:solidFill>
              </a:rPr>
              <a:pPr/>
              <a:t>55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97282" name="Picture 2" descr="https://thumbs.dreamstime.com/b/%D0%BA%D0%BD%D0%B8%D0%B3%D0%B8-%D0%B8-%D0%BA%D0%B0%D1%80%D0%B0%D0%BD-%D0%B0%D1%88-3263169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4"/>
            <a:ext cx="2880320" cy="22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86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Заголовок 1">
            <a:extLst>
              <a:ext uri="{FF2B5EF4-FFF2-40B4-BE49-F238E27FC236}">
                <a16:creationId xmlns="" xmlns:a16="http://schemas.microsoft.com/office/drawing/2014/main" id="{F2A2A918-2205-4941-8B86-DC3A49097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2515" y="777536"/>
            <a:ext cx="7144792" cy="855663"/>
          </a:xfrm>
        </p:spPr>
        <p:txBody>
          <a:bodyPr/>
          <a:lstStyle/>
          <a:p>
            <a:pPr algn="ctr"/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«Совершенствование муниципального управления Пермского муниципального района»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E16BC736-A333-4272-9358-E4FDB497A9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4455697"/>
              </p:ext>
            </p:extLst>
          </p:nvPr>
        </p:nvGraphicFramePr>
        <p:xfrm>
          <a:off x="251520" y="2276873"/>
          <a:ext cx="8640191" cy="256793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486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9152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227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целевого показателя (единица измерения)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739" marB="45739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739" marB="45739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53850">
                <a:tc>
                  <a:txBody>
                    <a:bodyPr/>
                    <a:lstStyle/>
                    <a:p>
                      <a:pPr algn="l" fontAlgn="ctr"/>
                      <a:r>
                        <a:rPr kumimoji="0" lang="ru-RU" sz="16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муниципальных служащих администрации Пермского муниципального района, прошедших обучение, чел.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3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9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48229">
                <a:tc>
                  <a:txBody>
                    <a:bodyPr/>
                    <a:lstStyle/>
                    <a:p>
                      <a:pPr algn="l" fontAlgn="ctr"/>
                      <a:r>
                        <a:rPr kumimoji="0" lang="ru-RU" sz="16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социально значимых проектов, направленных на решение вопросов местного значения, реализованных ТОС, СОНКО, инициативными группами, старостами сельских населенных пунктов с привлечением</a:t>
                      </a:r>
                      <a:r>
                        <a:rPr kumimoji="0" lang="ru-RU" sz="1600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средств бюджетов различных уровней и внебюджетных источников, ед.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9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63398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граждан использующих механизм получения</a:t>
                      </a:r>
                      <a:r>
                        <a:rPr kumimoji="0" lang="ru-RU" sz="1600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муниципальных услуг в электронной форме</a:t>
                      </a:r>
                      <a:r>
                        <a:rPr kumimoji="0" lang="ru-RU" sz="16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ru-RU" sz="1600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(%)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9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4537" name="Номер слайда 3">
            <a:extLst>
              <a:ext uri="{FF2B5EF4-FFF2-40B4-BE49-F238E27FC236}">
                <a16:creationId xmlns="" xmlns:a16="http://schemas.microsoft.com/office/drawing/2014/main" id="{E8CF4309-C274-4844-9CE3-78FC22753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C06302FD-BF6D-48A2-9F9A-D6D17D69CC80}" type="slidenum">
              <a:rPr lang="ru-RU" altLang="ru-RU" sz="1800">
                <a:solidFill>
                  <a:srgbClr val="FFFFFF"/>
                </a:solidFill>
              </a:rPr>
              <a:pPr/>
              <a:t>56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64538" name="Прямоугольник 1">
            <a:extLst>
              <a:ext uri="{FF2B5EF4-FFF2-40B4-BE49-F238E27FC236}">
                <a16:creationId xmlns="" xmlns:a16="http://schemas.microsoft.com/office/drawing/2014/main" id="{3BBD3A51-B931-499A-BEFC-DC66EBDDF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752" y="1628800"/>
            <a:ext cx="664073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600" b="1" i="1" dirty="0">
                <a:solidFill>
                  <a:srgbClr val="000000"/>
                </a:solidFill>
              </a:rPr>
              <a:t>Цель Программы: Повышение эффективности муниципального управления в Пермском муниципальном районе</a:t>
            </a:r>
          </a:p>
          <a:p>
            <a:pPr algn="just" eaLnBrk="1" hangingPunct="1"/>
            <a:endParaRPr lang="ru-RU" altLang="ru-RU" sz="1600" i="1" dirty="0">
              <a:solidFill>
                <a:srgbClr val="000000"/>
              </a:solidFill>
            </a:endParaRPr>
          </a:p>
        </p:txBody>
      </p:sp>
      <p:graphicFrame>
        <p:nvGraphicFramePr>
          <p:cNvPr id="2" name="Объект 2">
            <a:extLst>
              <a:ext uri="{FF2B5EF4-FFF2-40B4-BE49-F238E27FC236}">
                <a16:creationId xmlns="" xmlns:a16="http://schemas.microsoft.com/office/drawing/2014/main" id="{938606CC-DF00-4BBB-8391-49F1BEF8F9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5636534"/>
              </p:ext>
            </p:extLst>
          </p:nvPr>
        </p:nvGraphicFramePr>
        <p:xfrm>
          <a:off x="251520" y="4581128"/>
          <a:ext cx="8596313" cy="2160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4588" name="Picture 76" descr="https://avatars.mds.yandex.net/get-zen_doc/1904579/pub_5d46f29e95aa9f00adb59ccb_5d46f3fb86c4a900adc37317/scale_12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22983"/>
            <a:ext cx="2016224" cy="177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76658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3">
            <a:extLst>
              <a:ext uri="{FF2B5EF4-FFF2-40B4-BE49-F238E27FC236}">
                <a16:creationId xmlns="" xmlns:a16="http://schemas.microsoft.com/office/drawing/2014/main" id="{A0559FB0-45E1-4F55-B749-FC5B0211D6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2875" y="476672"/>
            <a:ext cx="9001125" cy="785812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«Совершенствование муниципального управления Пермского муниципального района», тыс. руб.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C93E7ACD-25AE-4CB9-AA7A-7D40D6340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1175794"/>
              </p:ext>
            </p:extLst>
          </p:nvPr>
        </p:nvGraphicFramePr>
        <p:xfrm>
          <a:off x="249238" y="1196973"/>
          <a:ext cx="8786812" cy="50403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6697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3970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8013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3235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Наименование расходов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Уточненный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2021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год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2022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год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09863">
                <a:tc>
                  <a:txBody>
                    <a:bodyPr/>
                    <a:lstStyle/>
                    <a:p>
                      <a:pPr algn="l"/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Подпрограмма «Организация муниципального управления Пермского муниципального района», в </a:t>
                      </a:r>
                      <a:r>
                        <a:rPr lang="ru-RU" sz="1800" b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т.ч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.:</a:t>
                      </a: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86 471,6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83 496,2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09863">
                <a:tc>
                  <a:txBody>
                    <a:bodyPr/>
                    <a:lstStyle/>
                    <a:p>
                      <a:pPr algn="l"/>
                      <a:r>
                        <a:rPr lang="ru-RU" sz="1800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Формирование антикоррупционной культуры, образования и воспитания (обучение сотрудников администрации)</a:t>
                      </a:r>
                    </a:p>
                  </a:txBody>
                  <a:tcPr marL="91441" marR="91441" marT="45721" marB="4572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500,0</a:t>
                      </a:r>
                      <a:endParaRPr lang="ru-RU" sz="18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21" marB="4572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500,0</a:t>
                      </a:r>
                      <a:endParaRPr lang="ru-RU" sz="18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21" marB="4572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09863">
                <a:tc>
                  <a:txBody>
                    <a:bodyPr/>
                    <a:lstStyle/>
                    <a:p>
                      <a:pPr algn="l"/>
                      <a:r>
                        <a:rPr lang="ru-RU" sz="1800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Формирование, хранение, учет, и использование архивных документов(архив)</a:t>
                      </a:r>
                    </a:p>
                  </a:txBody>
                  <a:tcPr marL="91441" marR="91441" marT="45721" marB="4572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5 215,5</a:t>
                      </a:r>
                      <a:endParaRPr lang="ru-RU" sz="18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21" marB="4572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5 827,2</a:t>
                      </a:r>
                      <a:endParaRPr lang="ru-RU" sz="18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21" marB="4572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05637">
                <a:tc>
                  <a:txBody>
                    <a:bodyPr/>
                    <a:lstStyle/>
                    <a:p>
                      <a:pPr algn="l"/>
                      <a:r>
                        <a:rPr lang="ru-RU" sz="1800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Стимулирующий фонд администрации ПМР</a:t>
                      </a:r>
                    </a:p>
                  </a:txBody>
                  <a:tcPr marL="91441" marR="91441" marT="45721" marB="4572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1 929,6</a:t>
                      </a:r>
                      <a:endParaRPr lang="ru-RU" sz="18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21" marB="4572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2 522,5</a:t>
                      </a:r>
                      <a:endParaRPr lang="ru-RU" sz="18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21" marB="4572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25791">
                <a:tc>
                  <a:txBody>
                    <a:bodyPr/>
                    <a:lstStyle/>
                    <a:p>
                      <a:pPr algn="l"/>
                      <a:r>
                        <a:rPr lang="ru-RU" sz="18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Предоставление субсидий АНО "Редакция газеты "НИВА"</a:t>
                      </a:r>
                      <a:endParaRPr lang="ru-RU" sz="18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8 234,1</a:t>
                      </a:r>
                      <a:endParaRPr lang="ru-RU" sz="18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21" marB="4572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11 059,9</a:t>
                      </a:r>
                      <a:endParaRPr lang="ru-RU" sz="18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21" marB="4572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34646">
                <a:tc>
                  <a:txBody>
                    <a:bodyPr/>
                    <a:lstStyle/>
                    <a:p>
                      <a:r>
                        <a:rPr lang="ru-RU" sz="1800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Обеспечение деятельности администрации ПМР</a:t>
                      </a:r>
                    </a:p>
                  </a:txBody>
                  <a:tcPr marL="18000" marR="18000" marT="18000" marB="180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60 232,2</a:t>
                      </a:r>
                      <a:endParaRPr lang="ru-RU" sz="18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53 703,6</a:t>
                      </a:r>
                      <a:endParaRPr lang="ru-RU" sz="18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63935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800" b="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Цифровое муниципальное управление</a:t>
                      </a:r>
                      <a:endParaRPr lang="ru-RU" sz="1800" b="0" i="1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401,0</a:t>
                      </a:r>
                      <a:endParaRPr lang="ru-RU" sz="18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0" marB="18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277,1</a:t>
                      </a:r>
                      <a:endParaRPr lang="ru-RU" sz="18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0" marB="18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648384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800" b="0" i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Информирование населения о деятельности органов местного самоуправления</a:t>
                      </a:r>
                    </a:p>
                  </a:txBody>
                  <a:tcPr marL="18000" marR="18000" marT="18000" marB="180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9 959,2</a:t>
                      </a:r>
                      <a:endParaRPr lang="ru-RU" sz="18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0" marB="18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9 605,9</a:t>
                      </a:r>
                      <a:endParaRPr lang="ru-RU" sz="18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0" marB="18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5577" name="Номер слайда 1">
            <a:extLst>
              <a:ext uri="{FF2B5EF4-FFF2-40B4-BE49-F238E27FC236}">
                <a16:creationId xmlns="" xmlns:a16="http://schemas.microsoft.com/office/drawing/2014/main" id="{E91A03E2-4D05-4CF2-9847-28BEAEA32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4F838071-3D7D-41DC-8670-906D5CA0D418}" type="slidenum">
              <a:rPr lang="ru-RU" altLang="ru-RU" sz="1800">
                <a:solidFill>
                  <a:srgbClr val="FFFFFF"/>
                </a:solidFill>
              </a:rPr>
              <a:pPr/>
              <a:t>57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9827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Заголовок 3">
            <a:extLst>
              <a:ext uri="{FF2B5EF4-FFF2-40B4-BE49-F238E27FC236}">
                <a16:creationId xmlns="" xmlns:a16="http://schemas.microsoft.com/office/drawing/2014/main" id="{E26F70D1-87D2-458C-8982-28F32403911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7671" y="1140820"/>
            <a:ext cx="9001125" cy="409575"/>
          </a:xfrm>
        </p:spPr>
        <p:txBody>
          <a:bodyPr/>
          <a:lstStyle/>
          <a:p>
            <a:pPr algn="r"/>
            <a:r>
              <a:rPr lang="ru-RU" altLang="ru-RU" sz="2000" b="1" dirty="0"/>
              <a:t>продолжение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23D7B6BA-9F46-475D-915A-1B077ED480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8287269"/>
              </p:ext>
            </p:extLst>
          </p:nvPr>
        </p:nvGraphicFramePr>
        <p:xfrm>
          <a:off x="107504" y="1474065"/>
          <a:ext cx="9001000" cy="5195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7227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3111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9760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0445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Наименование расходов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Уточненный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2021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год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2022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год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09828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8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Подпрограмма «Содействие развитию институтов гражданского общества и общественных инициатив», в т.ч.:</a:t>
                      </a:r>
                    </a:p>
                  </a:txBody>
                  <a:tcPr marL="18000" marR="18000" marT="18001" marB="1800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6 122,1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1" marB="1800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6 124,3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1" marB="1800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9845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800" b="0" i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Субсидии победителям конкурса лучшая некоммерческая организация</a:t>
                      </a:r>
                    </a:p>
                  </a:txBody>
                  <a:tcPr marL="18000" marR="18000" marT="18001" marB="1800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998,4</a:t>
                      </a:r>
                      <a:endParaRPr lang="ru-RU" sz="18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1" marB="1800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998,4</a:t>
                      </a:r>
                    </a:p>
                  </a:txBody>
                  <a:tcPr marL="18000" marR="18000" marT="18001" marB="1800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17731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800" b="0" i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Софинансирование</a:t>
                      </a:r>
                      <a:r>
                        <a:rPr lang="ru-RU" sz="1800" b="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проектов инициативного бюджетирования</a:t>
                      </a:r>
                      <a:endParaRPr lang="ru-RU" sz="1800" b="0" i="1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1" marB="1800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2 198,7</a:t>
                      </a:r>
                      <a:endParaRPr lang="ru-RU" sz="18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1" marB="1800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800" b="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500,0</a:t>
                      </a:r>
                      <a:endParaRPr lang="ru-RU" sz="18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1" marB="1800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09828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800" b="0" i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Создание условий для социальной интеграции инвалидов и их участие в жизни общества</a:t>
                      </a:r>
                    </a:p>
                  </a:txBody>
                  <a:tcPr marL="18000" marR="18000" marT="18001" marB="1800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597,9</a:t>
                      </a:r>
                      <a:endParaRPr lang="ru-RU" sz="18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1" marB="1800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813,3</a:t>
                      </a:r>
                      <a:endParaRPr lang="ru-RU" sz="18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1" marB="1800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09828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800" b="0" i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Содействие в защите интересов ветеранов и граждан пожилого возраста</a:t>
                      </a:r>
                    </a:p>
                  </a:txBody>
                  <a:tcPr marL="18000" marR="18000" marT="18001" marB="1800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2 327,1</a:t>
                      </a:r>
                      <a:endParaRPr lang="ru-RU" sz="18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1" marB="1800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1 812,6</a:t>
                      </a:r>
                      <a:endParaRPr lang="ru-RU" sz="18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1" marB="1800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47218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8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Подпрограмма «Гармонизация межнациональных и межконфессиональных отношений на территории Пермского муниципального района»</a:t>
                      </a:r>
                    </a:p>
                  </a:txBody>
                  <a:tcPr marL="18000" marR="18000" marT="18001" marB="1800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350,0</a:t>
                      </a:r>
                    </a:p>
                  </a:txBody>
                  <a:tcPr marL="18000" marR="18000" marT="18001" marB="1800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350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,0</a:t>
                      </a:r>
                    </a:p>
                  </a:txBody>
                  <a:tcPr marL="18000" marR="18000" marT="18001" marB="1800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26706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Подпрограмма 4 «Обеспечение деятельности администрации и казенных учреждений Пермского муниципального района» </a:t>
                      </a:r>
                      <a:endParaRPr lang="ru-RU" sz="1800" b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1" marB="1800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1" marB="1800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43 094,6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1" marB="1800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27593"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ru-RU" sz="18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 </a:t>
                      </a:r>
                      <a:r>
                        <a:rPr lang="ru-RU" sz="1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расходов по программе</a:t>
                      </a:r>
                    </a:p>
                  </a:txBody>
                  <a:tcPr marL="18000" marR="18000" marT="18001" marB="18001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92 943,7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1" marB="18001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133 065,1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1" marB="18001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6597" name="Заголовок 3">
            <a:extLst>
              <a:ext uri="{FF2B5EF4-FFF2-40B4-BE49-F238E27FC236}">
                <a16:creationId xmlns="" xmlns:a16="http://schemas.microsoft.com/office/drawing/2014/main" id="{2CF85CBC-C0FC-437B-850B-07294F5B3F3A}"/>
              </a:ext>
            </a:extLst>
          </p:cNvPr>
          <p:cNvSpPr txBox="1">
            <a:spLocks/>
          </p:cNvSpPr>
          <p:nvPr/>
        </p:nvSpPr>
        <p:spPr bwMode="auto">
          <a:xfrm>
            <a:off x="1731217" y="476672"/>
            <a:ext cx="7272338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1" dirty="0">
                <a:solidFill>
                  <a:srgbClr val="424456"/>
                </a:solidFill>
                <a:cs typeface="Times New Roman" panose="02020603050405020304" pitchFamily="18" charset="0"/>
              </a:rPr>
              <a:t>Программа «Совершенствование муниципального управления Пермского муниципального района», тыс. руб.</a:t>
            </a:r>
          </a:p>
        </p:txBody>
      </p:sp>
      <p:sp>
        <p:nvSpPr>
          <p:cNvPr id="66598" name="Номер слайда 1">
            <a:extLst>
              <a:ext uri="{FF2B5EF4-FFF2-40B4-BE49-F238E27FC236}">
                <a16:creationId xmlns="" xmlns:a16="http://schemas.microsoft.com/office/drawing/2014/main" id="{DC5B4044-94CE-41ED-A675-B8361F724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7122EB7A-C0D0-436B-8079-316168303E79}" type="slidenum">
              <a:rPr lang="ru-RU" altLang="ru-RU" sz="1800">
                <a:solidFill>
                  <a:srgbClr val="FFFFFF"/>
                </a:solidFill>
              </a:rPr>
              <a:pPr/>
              <a:t>58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66599" name="Picture 2" descr="http://www.migservis.ru/upload/iblock/7a1/7a12ee02081535bf04b10f450cbb5488.png">
            <a:extLst>
              <a:ext uri="{FF2B5EF4-FFF2-40B4-BE49-F238E27FC236}">
                <a16:creationId xmlns="" xmlns:a16="http://schemas.microsoft.com/office/drawing/2014/main" id="{BE32DFE3-4C5C-4056-ACA4-725BFD564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8163"/>
            <a:ext cx="1905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66209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Заголовок 1">
            <a:extLst>
              <a:ext uri="{FF2B5EF4-FFF2-40B4-BE49-F238E27FC236}">
                <a16:creationId xmlns="" xmlns:a16="http://schemas.microsoft.com/office/drawing/2014/main" id="{A3ED1FB8-36D3-4460-A6E9-6CF97422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0075" y="620688"/>
            <a:ext cx="7133925" cy="1089843"/>
          </a:xfrm>
        </p:spPr>
        <p:txBody>
          <a:bodyPr/>
          <a:lstStyle/>
          <a:p>
            <a:pPr algn="ctr"/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«Управление муниципальными финансами и муниципальным долгом Пермского муниципального района»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23C49029-1B6D-4CFF-988D-25AAAB492F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9385217"/>
              </p:ext>
            </p:extLst>
          </p:nvPr>
        </p:nvGraphicFramePr>
        <p:xfrm>
          <a:off x="323528" y="2420888"/>
          <a:ext cx="8497639" cy="2608908"/>
        </p:xfrm>
        <a:graphic>
          <a:graphicData uri="http://schemas.openxmlformats.org/drawingml/2006/table">
            <a:tbl>
              <a:tblPr/>
              <a:tblGrid>
                <a:gridCol w="715967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3796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58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целевого  показателя (единица измерения)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7783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расходов бюджета Пермского муниципального района, формируемых в рамках муниципальных программ (%)</a:t>
                      </a:r>
                    </a:p>
                  </a:txBody>
                  <a:tcPr marL="9524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менее 95 %</a:t>
                      </a:r>
                    </a:p>
                  </a:txBody>
                  <a:tcPr marL="9524" marR="9524" marT="952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Коэффициент отношения муниципального долга к объему доходов бюджета без учета утвержденного объема безвозмездных поступлений и (или) поступлений налоговых доходов по дополнительным нормативам отчислений  (%)</a:t>
                      </a:r>
                    </a:p>
                  </a:txBody>
                  <a:tcPr marL="9524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не более 10% 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6196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расходов бюджета района, в отношении которых осуществлен внутренний финансовый контроль (%)</a:t>
                      </a:r>
                    </a:p>
                  </a:txBody>
                  <a:tcPr marL="9524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не менее 14 % 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Рост налогового потенциала в сопоставимых условиях к уровню 2015 года (%)</a:t>
                      </a:r>
                    </a:p>
                  </a:txBody>
                  <a:tcPr marL="9524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не менее 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30 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% 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7613" name="Номер слайда 3">
            <a:extLst>
              <a:ext uri="{FF2B5EF4-FFF2-40B4-BE49-F238E27FC236}">
                <a16:creationId xmlns="" xmlns:a16="http://schemas.microsoft.com/office/drawing/2014/main" id="{D64C3360-7670-4964-8B23-395F79AB7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C95746F-AF7F-448F-AB5E-6337EBBC805C}" type="slidenum">
              <a:rPr lang="ru-RU" altLang="ru-RU" sz="1800">
                <a:solidFill>
                  <a:srgbClr val="FFFFFF"/>
                </a:solidFill>
              </a:rPr>
              <a:pPr/>
              <a:t>59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67614" name="Прямоугольник 1">
            <a:extLst>
              <a:ext uri="{FF2B5EF4-FFF2-40B4-BE49-F238E27FC236}">
                <a16:creationId xmlns="" xmlns:a16="http://schemas.microsoft.com/office/drawing/2014/main" id="{37E2A5C8-D06C-414D-AF4F-431FE2344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0418" y="1710531"/>
            <a:ext cx="6696869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400" b="1" i="1" dirty="0">
                <a:solidFill>
                  <a:srgbClr val="000000"/>
                </a:solidFill>
              </a:rPr>
              <a:t>Цель Программы: О</a:t>
            </a:r>
            <a:r>
              <a:rPr lang="ru-RU" altLang="ru-RU" sz="14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беспечение устойчивости бюджета Пермского муниципального района, повышение эффективности и качества управления муниципальными финансами Пермского муниципального района</a:t>
            </a:r>
            <a:endParaRPr lang="ru-RU" altLang="ru-RU" sz="1400" b="1" i="1" dirty="0">
              <a:solidFill>
                <a:srgbClr val="000000"/>
              </a:solidFill>
            </a:endParaRPr>
          </a:p>
        </p:txBody>
      </p:sp>
      <p:graphicFrame>
        <p:nvGraphicFramePr>
          <p:cNvPr id="2" name="Объект 2">
            <a:extLst>
              <a:ext uri="{FF2B5EF4-FFF2-40B4-BE49-F238E27FC236}">
                <a16:creationId xmlns="" xmlns:a16="http://schemas.microsoft.com/office/drawing/2014/main" id="{3ABF8B19-6493-4886-BEFA-9486FB2D5D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4109208"/>
              </p:ext>
            </p:extLst>
          </p:nvPr>
        </p:nvGraphicFramePr>
        <p:xfrm>
          <a:off x="296863" y="4868863"/>
          <a:ext cx="8596312" cy="1800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7662" name="Picture 78" descr="https://prykarpattya.com/wp-content/uploads/2019/12/b1832c9244cdb1f0f4f0a6041600657e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2" y="469070"/>
            <a:ext cx="1944153" cy="161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176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2">
            <a:extLst>
              <a:ext uri="{FF2B5EF4-FFF2-40B4-BE49-F238E27FC236}">
                <a16:creationId xmlns="" xmlns:a16="http://schemas.microsoft.com/office/drawing/2014/main" id="{42FF4D8F-4D71-4939-B0AF-37A661330D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617538"/>
            <a:ext cx="7704138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/>
              <a:t>Доходы бюджета</a:t>
            </a:r>
            <a:endParaRPr lang="ru-RU" altLang="ru-RU" sz="2400" b="1" dirty="0">
              <a:cs typeface="Times New Roman" panose="02020603050405020304" pitchFamily="18" charset="0"/>
            </a:endParaRPr>
          </a:p>
        </p:txBody>
      </p:sp>
      <p:sp>
        <p:nvSpPr>
          <p:cNvPr id="22531" name="TextBox 3">
            <a:extLst>
              <a:ext uri="{FF2B5EF4-FFF2-40B4-BE49-F238E27FC236}">
                <a16:creationId xmlns="" xmlns:a16="http://schemas.microsoft.com/office/drawing/2014/main" id="{3FA97819-C4E2-43A8-AB9A-3F68779DFE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7" y="1060450"/>
            <a:ext cx="619283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800" b="1" i="1" dirty="0">
                <a:solidFill>
                  <a:srgbClr val="3D7293"/>
                </a:solidFill>
              </a:rPr>
              <a:t>Доходы бюджета </a:t>
            </a:r>
            <a:r>
              <a:rPr lang="ru-RU" altLang="ru-RU" sz="1800" i="1" dirty="0"/>
              <a:t>– поступающие в бюджет денежные средства, за исключением средств, являющихся в соответствии с Бюджетным кодексом РФ источниками финансирования дефицита бюджета</a:t>
            </a:r>
          </a:p>
        </p:txBody>
      </p:sp>
      <p:sp>
        <p:nvSpPr>
          <p:cNvPr id="8" name="Блок-схема: процесс 7">
            <a:extLst>
              <a:ext uri="{FF2B5EF4-FFF2-40B4-BE49-F238E27FC236}">
                <a16:creationId xmlns="" xmlns:a16="http://schemas.microsoft.com/office/drawing/2014/main" id="{BA415771-A7CF-449E-B7CC-78001F776977}"/>
              </a:ext>
            </a:extLst>
          </p:cNvPr>
          <p:cNvSpPr/>
          <p:nvPr/>
        </p:nvSpPr>
        <p:spPr>
          <a:xfrm>
            <a:off x="107950" y="4217988"/>
            <a:ext cx="2808288" cy="2441575"/>
          </a:xfrm>
          <a:prstGeom prst="flowChart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dirty="0">
                <a:solidFill>
                  <a:schemeClr val="tx1"/>
                </a:solidFill>
              </a:rPr>
              <a:t>Поступления от уплаты налогов, предусмотренных Налоговым кодексом РФ</a:t>
            </a:r>
          </a:p>
          <a:p>
            <a:pPr algn="ctr" eaLnBrk="1" hangingPunct="1">
              <a:defRPr/>
            </a:pPr>
            <a:r>
              <a:rPr lang="ru-RU" sz="1400" b="1" dirty="0">
                <a:solidFill>
                  <a:schemeClr val="tx1"/>
                </a:solidFill>
              </a:rPr>
              <a:t>(НДФЛ, налоги на имущество, акцизы, государственная пошлина и др.)</a:t>
            </a:r>
          </a:p>
        </p:txBody>
      </p:sp>
      <p:sp>
        <p:nvSpPr>
          <p:cNvPr id="13" name="Блок-схема: процесс 12">
            <a:extLst>
              <a:ext uri="{FF2B5EF4-FFF2-40B4-BE49-F238E27FC236}">
                <a16:creationId xmlns="" xmlns:a16="http://schemas.microsoft.com/office/drawing/2014/main" id="{2B831D4B-1B28-4173-87E1-A1A753BF7324}"/>
              </a:ext>
            </a:extLst>
          </p:cNvPr>
          <p:cNvSpPr/>
          <p:nvPr/>
        </p:nvSpPr>
        <p:spPr>
          <a:xfrm>
            <a:off x="5911850" y="4235450"/>
            <a:ext cx="3168650" cy="2441575"/>
          </a:xfrm>
          <a:prstGeom prst="flowChart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dirty="0">
                <a:solidFill>
                  <a:schemeClr val="tx1"/>
                </a:solidFill>
              </a:rPr>
              <a:t>Безвозмездные и добровольные поступления денежных средств от юридических и физических лиц : межбюджетные трансферты, дотации, субсидии , субвенции  других бюджетов бюджетной системы РФ, прочие безвозмездные поступления</a:t>
            </a:r>
          </a:p>
        </p:txBody>
      </p:sp>
      <p:sp>
        <p:nvSpPr>
          <p:cNvPr id="14" name="Блок-схема: процесс 13">
            <a:extLst>
              <a:ext uri="{FF2B5EF4-FFF2-40B4-BE49-F238E27FC236}">
                <a16:creationId xmlns="" xmlns:a16="http://schemas.microsoft.com/office/drawing/2014/main" id="{3B35B863-6FE5-4FC6-8DE1-D0CD18E468EA}"/>
              </a:ext>
            </a:extLst>
          </p:cNvPr>
          <p:cNvSpPr/>
          <p:nvPr/>
        </p:nvSpPr>
        <p:spPr>
          <a:xfrm>
            <a:off x="3094038" y="4235450"/>
            <a:ext cx="2590800" cy="2438400"/>
          </a:xfrm>
          <a:prstGeom prst="flowChart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dirty="0">
                <a:solidFill>
                  <a:schemeClr val="tx1"/>
                </a:solidFill>
              </a:rPr>
              <a:t>Платежи в виде штрафов, санкций за нарушение законодательства, платежи за пользование имуществом, находящихся в муниципальной собственности и др.</a:t>
            </a:r>
          </a:p>
        </p:txBody>
      </p:sp>
      <p:sp>
        <p:nvSpPr>
          <p:cNvPr id="12" name="Половина рамки 11">
            <a:extLst>
              <a:ext uri="{FF2B5EF4-FFF2-40B4-BE49-F238E27FC236}">
                <a16:creationId xmlns="" xmlns:a16="http://schemas.microsoft.com/office/drawing/2014/main" id="{11FDBBBE-5CC7-4DA5-AAEB-629AD18297E7}"/>
              </a:ext>
            </a:extLst>
          </p:cNvPr>
          <p:cNvSpPr/>
          <p:nvPr/>
        </p:nvSpPr>
        <p:spPr>
          <a:xfrm rot="13459238">
            <a:off x="1223963" y="3390900"/>
            <a:ext cx="574675" cy="576263"/>
          </a:xfrm>
          <a:prstGeom prst="halfFrame">
            <a:avLst/>
          </a:prstGeom>
          <a:solidFill>
            <a:srgbClr val="3D72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Половина рамки 16">
            <a:extLst>
              <a:ext uri="{FF2B5EF4-FFF2-40B4-BE49-F238E27FC236}">
                <a16:creationId xmlns="" xmlns:a16="http://schemas.microsoft.com/office/drawing/2014/main" id="{E84B0CEA-CD2F-4417-B7FB-FA60FF66FDF8}"/>
              </a:ext>
            </a:extLst>
          </p:cNvPr>
          <p:cNvSpPr/>
          <p:nvPr/>
        </p:nvSpPr>
        <p:spPr>
          <a:xfrm rot="13459238">
            <a:off x="7270750" y="3422650"/>
            <a:ext cx="568325" cy="584200"/>
          </a:xfrm>
          <a:prstGeom prst="halfFrame">
            <a:avLst/>
          </a:prstGeom>
          <a:solidFill>
            <a:srgbClr val="3D72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Половина рамки 17">
            <a:extLst>
              <a:ext uri="{FF2B5EF4-FFF2-40B4-BE49-F238E27FC236}">
                <a16:creationId xmlns="" xmlns:a16="http://schemas.microsoft.com/office/drawing/2014/main" id="{5CC939C0-E6BE-41A0-B81E-DE30345119BE}"/>
              </a:ext>
            </a:extLst>
          </p:cNvPr>
          <p:cNvSpPr/>
          <p:nvPr/>
        </p:nvSpPr>
        <p:spPr>
          <a:xfrm rot="13459238">
            <a:off x="4171950" y="3389313"/>
            <a:ext cx="576263" cy="576262"/>
          </a:xfrm>
          <a:prstGeom prst="halfFrame">
            <a:avLst/>
          </a:prstGeom>
          <a:solidFill>
            <a:srgbClr val="3D72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2538" name="Номер слайда 1">
            <a:extLst>
              <a:ext uri="{FF2B5EF4-FFF2-40B4-BE49-F238E27FC236}">
                <a16:creationId xmlns="" xmlns:a16="http://schemas.microsoft.com/office/drawing/2014/main" id="{2324C09E-2E0C-4171-B5CD-45B103114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37D1D47-410B-4778-9565-663F56B82B29}" type="slidenum">
              <a:rPr lang="ru-RU" altLang="ru-RU" sz="1800">
                <a:solidFill>
                  <a:srgbClr val="FFFFFF"/>
                </a:solidFill>
              </a:rPr>
              <a:pPr/>
              <a:t>6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22" name="Багетная рамка 21">
            <a:extLst>
              <a:ext uri="{FF2B5EF4-FFF2-40B4-BE49-F238E27FC236}">
                <a16:creationId xmlns="" xmlns:a16="http://schemas.microsoft.com/office/drawing/2014/main" id="{290E08E1-EBB0-4DD7-924E-5C9F8EA9F488}"/>
              </a:ext>
            </a:extLst>
          </p:cNvPr>
          <p:cNvSpPr/>
          <p:nvPr/>
        </p:nvSpPr>
        <p:spPr>
          <a:xfrm>
            <a:off x="495300" y="2271713"/>
            <a:ext cx="2205038" cy="1296987"/>
          </a:xfrm>
          <a:prstGeom prst="bevel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540" name="TextBox 22">
            <a:extLst>
              <a:ext uri="{FF2B5EF4-FFF2-40B4-BE49-F238E27FC236}">
                <a16:creationId xmlns="" xmlns:a16="http://schemas.microsoft.com/office/drawing/2014/main" id="{AA2114BA-324C-4DB0-8C10-BC5B8702A8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597150"/>
            <a:ext cx="17287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800" b="1"/>
              <a:t>Налоговые доходы</a:t>
            </a:r>
          </a:p>
        </p:txBody>
      </p:sp>
      <p:sp>
        <p:nvSpPr>
          <p:cNvPr id="31" name="Багетная рамка 30">
            <a:extLst>
              <a:ext uri="{FF2B5EF4-FFF2-40B4-BE49-F238E27FC236}">
                <a16:creationId xmlns="" xmlns:a16="http://schemas.microsoft.com/office/drawing/2014/main" id="{51A35AA9-EC63-4AA3-ADC6-04C966CAFF1A}"/>
              </a:ext>
            </a:extLst>
          </p:cNvPr>
          <p:cNvSpPr/>
          <p:nvPr/>
        </p:nvSpPr>
        <p:spPr>
          <a:xfrm>
            <a:off x="3348038" y="2271713"/>
            <a:ext cx="2225675" cy="1296987"/>
          </a:xfrm>
          <a:prstGeom prst="bevel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542" name="TextBox 23">
            <a:extLst>
              <a:ext uri="{FF2B5EF4-FFF2-40B4-BE49-F238E27FC236}">
                <a16:creationId xmlns="" xmlns:a16="http://schemas.microsoft.com/office/drawing/2014/main" id="{BC3409BE-E5D5-4547-8FF8-74CCF122E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2200" y="2597150"/>
            <a:ext cx="16573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800" b="1"/>
              <a:t>Неналоговые доходы</a:t>
            </a:r>
          </a:p>
        </p:txBody>
      </p:sp>
      <p:sp>
        <p:nvSpPr>
          <p:cNvPr id="33" name="Багетная рамка 32">
            <a:extLst>
              <a:ext uri="{FF2B5EF4-FFF2-40B4-BE49-F238E27FC236}">
                <a16:creationId xmlns="" xmlns:a16="http://schemas.microsoft.com/office/drawing/2014/main" id="{94C6E330-0ED5-4D05-A21E-636CB6E87DF0}"/>
              </a:ext>
            </a:extLst>
          </p:cNvPr>
          <p:cNvSpPr/>
          <p:nvPr/>
        </p:nvSpPr>
        <p:spPr>
          <a:xfrm>
            <a:off x="6434138" y="2241550"/>
            <a:ext cx="2241550" cy="1296988"/>
          </a:xfrm>
          <a:prstGeom prst="bevel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544" name="TextBox 24">
            <a:extLst>
              <a:ext uri="{FF2B5EF4-FFF2-40B4-BE49-F238E27FC236}">
                <a16:creationId xmlns="" xmlns:a16="http://schemas.microsoft.com/office/drawing/2014/main" id="{01264702-D048-4FFC-86C2-DCDFDDBCF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0363" y="2566988"/>
            <a:ext cx="18002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800" b="1"/>
              <a:t>Безвозмездные поступления</a:t>
            </a:r>
          </a:p>
        </p:txBody>
      </p:sp>
      <p:pic>
        <p:nvPicPr>
          <p:cNvPr id="22546" name="Picture 18">
            <a:extLst>
              <a:ext uri="{FF2B5EF4-FFF2-40B4-BE49-F238E27FC236}">
                <a16:creationId xmlns="" xmlns:a16="http://schemas.microsoft.com/office/drawing/2014/main" id="{06D6CE3A-7E20-4061-A787-6FA18822B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28" y="545803"/>
            <a:ext cx="2300943" cy="169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3">
            <a:extLst>
              <a:ext uri="{FF2B5EF4-FFF2-40B4-BE49-F238E27FC236}">
                <a16:creationId xmlns="" xmlns:a16="http://schemas.microsoft.com/office/drawing/2014/main" id="{6B5EBF10-0EC7-439E-8260-C40783BC7CE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71500"/>
            <a:ext cx="9251950" cy="785813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«Управление муниципальными финансами и муниципальным долгом Пермского муниципального района», тыс. руб</a:t>
            </a:r>
            <a:r>
              <a:rPr lang="ru-RU" altLang="ru-RU" sz="2000" b="1" dirty="0"/>
              <a:t>.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79F9EDF0-3140-491C-940C-71346CED53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9932829"/>
              </p:ext>
            </p:extLst>
          </p:nvPr>
        </p:nvGraphicFramePr>
        <p:xfrm>
          <a:off x="214313" y="1571625"/>
          <a:ext cx="8786812" cy="4655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8587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121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8876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9296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Наименование расходов</a:t>
                      </a:r>
                    </a:p>
                  </a:txBody>
                  <a:tcPr marL="91439" marR="91439" marT="45724" marB="45724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Уточненный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2021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год</a:t>
                      </a:r>
                    </a:p>
                  </a:txBody>
                  <a:tcPr marL="91439" marR="91439" marT="45724" marB="45724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2022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год</a:t>
                      </a:r>
                    </a:p>
                  </a:txBody>
                  <a:tcPr marL="91439" marR="91439" marT="45724" marB="45724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45691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Обслуживание муниципального долга Пермского муниципального района</a:t>
                      </a:r>
                    </a:p>
                  </a:txBody>
                  <a:tcPr marL="18000" marR="18000" marT="18001" marB="18001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1" marB="18001"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18000" marR="18000" marT="18001" marB="18001"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34747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Дотации на выравнивание бюджетной обеспеченности поселений 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всего, в</a:t>
                      </a:r>
                      <a:r>
                        <a:rPr lang="ru-RU" sz="2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т.ч</a:t>
                      </a:r>
                      <a:r>
                        <a:rPr lang="ru-RU" sz="2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.:</a:t>
                      </a:r>
                    </a:p>
                    <a:p>
                      <a:r>
                        <a:rPr lang="ru-RU" sz="2000" i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средства бюджета Пермского края</a:t>
                      </a:r>
                      <a:endParaRPr lang="ru-RU" sz="20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1" marB="1800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183 978,9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0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44 088,1</a:t>
                      </a:r>
                      <a:endParaRPr lang="ru-RU" sz="20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1" marB="18001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186 791,7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0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50 152,8</a:t>
                      </a:r>
                      <a:endParaRPr lang="ru-RU" sz="20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1" marB="18001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16393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2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Субсидии бюджетам поселений</a:t>
                      </a:r>
                    </a:p>
                  </a:txBody>
                  <a:tcPr marL="18000" marR="18000" marT="18001" marB="18001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102 147,6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1" marB="18001"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87 837,9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1" marB="18001"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50536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2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Подведение итогов конкурса по достижению наиболее результативных значений управленческой деятельности органов местного самоуправления сельских поселений</a:t>
                      </a:r>
                    </a:p>
                  </a:txBody>
                  <a:tcPr marL="18000" marR="18000" marT="18001" marB="1800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325,0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1" marB="18001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325,0</a:t>
                      </a:r>
                    </a:p>
                  </a:txBody>
                  <a:tcPr marL="18000" marR="18000" marT="18001" marB="18001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89726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2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Обеспечение реализации муниципальной программы</a:t>
                      </a:r>
                    </a:p>
                  </a:txBody>
                  <a:tcPr marL="18000" marR="18000" marT="18001" marB="18001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130 364,8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1" marB="18001"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136 690,6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1" marB="18001"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9706"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ru-RU" sz="20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 расходов по программе</a:t>
                      </a:r>
                    </a:p>
                  </a:txBody>
                  <a:tcPr marL="18000" marR="18000" marT="18001" marB="1800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416 816,3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1" marB="18001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411 645,2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1" marB="18001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8645" name="Номер слайда 1">
            <a:extLst>
              <a:ext uri="{FF2B5EF4-FFF2-40B4-BE49-F238E27FC236}">
                <a16:creationId xmlns="" xmlns:a16="http://schemas.microsoft.com/office/drawing/2014/main" id="{578667BF-4B44-4EFF-AC72-E4D95170F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A51ABB53-35BF-4CDF-A407-7F701952EC14}" type="slidenum">
              <a:rPr lang="ru-RU" altLang="ru-RU" sz="1800">
                <a:solidFill>
                  <a:srgbClr val="FFFFFF"/>
                </a:solidFill>
              </a:rPr>
              <a:pPr/>
              <a:t>60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3315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="" xmlns:a16="http://schemas.microsoft.com/office/drawing/2014/main" id="{1350F0D7-11BE-4BF0-B692-F471C18DA6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0063" y="476250"/>
            <a:ext cx="8229600" cy="811213"/>
          </a:xfrm>
        </p:spPr>
        <p:txBody>
          <a:bodyPr/>
          <a:lstStyle/>
          <a:p>
            <a:pPr algn="ctr" eaLnBrk="1" hangingPunct="1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Сравнение схем межбюджетного регулирования бюджетов сельских поселений, тыс. руб.</a:t>
            </a:r>
          </a:p>
        </p:txBody>
      </p:sp>
      <p:sp>
        <p:nvSpPr>
          <p:cNvPr id="69635" name="Rectangle 3">
            <a:extLst>
              <a:ext uri="{FF2B5EF4-FFF2-40B4-BE49-F238E27FC236}">
                <a16:creationId xmlns="" xmlns:a16="http://schemas.microsoft.com/office/drawing/2014/main" id="{7A5DE5AA-2185-4168-A4FF-DE670A48D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588" y="1519238"/>
            <a:ext cx="17653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graphicFrame>
        <p:nvGraphicFramePr>
          <p:cNvPr id="484356" name="Group 4">
            <a:extLst>
              <a:ext uri="{FF2B5EF4-FFF2-40B4-BE49-F238E27FC236}">
                <a16:creationId xmlns="" xmlns:a16="http://schemas.microsoft.com/office/drawing/2014/main" id="{D1598C55-82E4-4730-BF12-F8F3CF5FE349}"/>
              </a:ext>
            </a:extLst>
          </p:cNvPr>
          <p:cNvGraphicFramePr>
            <a:graphicFrameLocks noGrp="1"/>
          </p:cNvGraphicFramePr>
          <p:nvPr/>
        </p:nvGraphicFramePr>
        <p:xfrm>
          <a:off x="1408113" y="1528763"/>
          <a:ext cx="1743075" cy="847725"/>
        </p:xfrm>
        <a:graphic>
          <a:graphicData uri="http://schemas.openxmlformats.org/drawingml/2006/table">
            <a:tbl>
              <a:tblPr/>
              <a:tblGrid>
                <a:gridCol w="17430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847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9638" name="Line 10">
            <a:extLst>
              <a:ext uri="{FF2B5EF4-FFF2-40B4-BE49-F238E27FC236}">
                <a16:creationId xmlns="" xmlns:a16="http://schemas.microsoft.com/office/drawing/2014/main" id="{BE179203-4EC0-4958-9420-B4A804CF5F7B}"/>
              </a:ext>
            </a:extLst>
          </p:cNvPr>
          <p:cNvSpPr>
            <a:spLocks noChangeShapeType="1"/>
          </p:cNvSpPr>
          <p:nvPr/>
        </p:nvSpPr>
        <p:spPr bwMode="auto">
          <a:xfrm>
            <a:off x="5292725" y="285273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9639" name="Rectangle 21">
            <a:extLst>
              <a:ext uri="{FF2B5EF4-FFF2-40B4-BE49-F238E27FC236}">
                <a16:creationId xmlns="" xmlns:a16="http://schemas.microsoft.com/office/drawing/2014/main" id="{0F419F1A-B621-40D4-BD1A-BDB3893D9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813" y="1519238"/>
            <a:ext cx="192405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i="1" u="sng" dirty="0" smtClean="0"/>
              <a:t>2021</a:t>
            </a:r>
            <a:r>
              <a:rPr lang="ru-RU" altLang="ru-RU" i="1" u="sng" dirty="0" smtClean="0"/>
              <a:t> </a:t>
            </a:r>
            <a:r>
              <a:rPr lang="ru-RU" altLang="ru-RU" b="1" i="1" u="sng" dirty="0"/>
              <a:t>год</a:t>
            </a:r>
          </a:p>
        </p:txBody>
      </p:sp>
      <p:sp>
        <p:nvSpPr>
          <p:cNvPr id="69640" name="Rectangle 22">
            <a:extLst>
              <a:ext uri="{FF2B5EF4-FFF2-40B4-BE49-F238E27FC236}">
                <a16:creationId xmlns="" xmlns:a16="http://schemas.microsoft.com/office/drawing/2014/main" id="{0365AD8A-8119-4A90-AAA3-8048543301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9298" y="1519238"/>
            <a:ext cx="174942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i="1" u="sng" dirty="0" smtClean="0"/>
              <a:t>2022 </a:t>
            </a:r>
            <a:r>
              <a:rPr lang="ru-RU" altLang="ru-RU" b="1" i="1" u="sng" dirty="0"/>
              <a:t>год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="" xmlns:a16="http://schemas.microsoft.com/office/drawing/2014/main" id="{925736D1-D66D-44CF-980B-554D892C8BE1}"/>
              </a:ext>
            </a:extLst>
          </p:cNvPr>
          <p:cNvSpPr/>
          <p:nvPr/>
        </p:nvSpPr>
        <p:spPr>
          <a:xfrm>
            <a:off x="539750" y="2219325"/>
            <a:ext cx="3762375" cy="158432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800" b="1" dirty="0">
                <a:solidFill>
                  <a:schemeClr val="tx1"/>
                </a:solidFill>
                <a:cs typeface="Times New Roman" pitchFamily="18" charset="0"/>
              </a:rPr>
              <a:t>Дотации на выравнивание бюджетной обеспеченности-             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183 978,9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вал 2">
            <a:extLst>
              <a:ext uri="{FF2B5EF4-FFF2-40B4-BE49-F238E27FC236}">
                <a16:creationId xmlns="" xmlns:a16="http://schemas.microsoft.com/office/drawing/2014/main" id="{76032B30-C7F0-4D76-AA10-0EFB6F44242E}"/>
              </a:ext>
            </a:extLst>
          </p:cNvPr>
          <p:cNvSpPr/>
          <p:nvPr/>
        </p:nvSpPr>
        <p:spPr>
          <a:xfrm>
            <a:off x="5003800" y="2276475"/>
            <a:ext cx="3816350" cy="147161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800" b="1" dirty="0">
                <a:solidFill>
                  <a:schemeClr val="tx1"/>
                </a:solidFill>
                <a:cs typeface="Times New Roman" pitchFamily="18" charset="0"/>
              </a:rPr>
              <a:t>Дотации на выравнивание бюджетной обеспеченности-             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186 791,7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6C41D3FC-CD26-4B47-9773-A3C359FAF555}"/>
              </a:ext>
            </a:extLst>
          </p:cNvPr>
          <p:cNvCxnSpPr/>
          <p:nvPr/>
        </p:nvCxnSpPr>
        <p:spPr>
          <a:xfrm flipH="1">
            <a:off x="1042989" y="3644900"/>
            <a:ext cx="192086" cy="5048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B5A64AB3-5B19-4134-B3F9-00753640395C}"/>
              </a:ext>
            </a:extLst>
          </p:cNvPr>
          <p:cNvCxnSpPr/>
          <p:nvPr/>
        </p:nvCxnSpPr>
        <p:spPr>
          <a:xfrm>
            <a:off x="3360738" y="3694113"/>
            <a:ext cx="249237" cy="4873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60DC4C40-29DF-444E-8F8F-4DDEFFBC2C9E}"/>
              </a:ext>
            </a:extLst>
          </p:cNvPr>
          <p:cNvCxnSpPr/>
          <p:nvPr/>
        </p:nvCxnSpPr>
        <p:spPr>
          <a:xfrm flipH="1">
            <a:off x="5665788" y="3644900"/>
            <a:ext cx="382587" cy="571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="" xmlns:a16="http://schemas.microsoft.com/office/drawing/2014/main" id="{D51412FE-AC45-4261-9D51-5B22AF123910}"/>
              </a:ext>
            </a:extLst>
          </p:cNvPr>
          <p:cNvCxnSpPr/>
          <p:nvPr/>
        </p:nvCxnSpPr>
        <p:spPr>
          <a:xfrm>
            <a:off x="7885113" y="3644900"/>
            <a:ext cx="266700" cy="571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араллелограмм 5">
            <a:extLst>
              <a:ext uri="{FF2B5EF4-FFF2-40B4-BE49-F238E27FC236}">
                <a16:creationId xmlns="" xmlns:a16="http://schemas.microsoft.com/office/drawing/2014/main" id="{21AE2CBE-C8A0-478E-A397-100E2A821AA6}"/>
              </a:ext>
            </a:extLst>
          </p:cNvPr>
          <p:cNvSpPr/>
          <p:nvPr/>
        </p:nvSpPr>
        <p:spPr>
          <a:xfrm>
            <a:off x="204788" y="4181475"/>
            <a:ext cx="2317750" cy="1828800"/>
          </a:xfrm>
          <a:prstGeom prst="parallelogram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>
              <a:defRPr/>
            </a:pP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счет субвенции из бюджета Пермского края -            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44 088,1</a:t>
            </a:r>
            <a:endPara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араллелограмм 9">
            <a:extLst>
              <a:ext uri="{FF2B5EF4-FFF2-40B4-BE49-F238E27FC236}">
                <a16:creationId xmlns="" xmlns:a16="http://schemas.microsoft.com/office/drawing/2014/main" id="{79F7CDD2-5DC5-42DC-9774-A7DAED717F98}"/>
              </a:ext>
            </a:extLst>
          </p:cNvPr>
          <p:cNvSpPr/>
          <p:nvPr/>
        </p:nvSpPr>
        <p:spPr>
          <a:xfrm>
            <a:off x="2281238" y="4181475"/>
            <a:ext cx="2198687" cy="1839913"/>
          </a:xfrm>
          <a:prstGeom prst="parallelogram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счет средств районного бюджета –   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139 890,8</a:t>
            </a:r>
            <a:endPara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араллелограмм 11">
            <a:extLst>
              <a:ext uri="{FF2B5EF4-FFF2-40B4-BE49-F238E27FC236}">
                <a16:creationId xmlns="" xmlns:a16="http://schemas.microsoft.com/office/drawing/2014/main" id="{3495F8AF-3EF8-4F23-AF2C-9E0247990A7D}"/>
              </a:ext>
            </a:extLst>
          </p:cNvPr>
          <p:cNvSpPr/>
          <p:nvPr/>
        </p:nvSpPr>
        <p:spPr>
          <a:xfrm>
            <a:off x="4476750" y="4216400"/>
            <a:ext cx="2379663" cy="1828800"/>
          </a:xfrm>
          <a:prstGeom prst="parallelogram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счет субвенции из бюджета Пермского края -            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50 152,8</a:t>
            </a:r>
            <a:endPara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араллелограмм 12">
            <a:extLst>
              <a:ext uri="{FF2B5EF4-FFF2-40B4-BE49-F238E27FC236}">
                <a16:creationId xmlns="" xmlns:a16="http://schemas.microsoft.com/office/drawing/2014/main" id="{A9DF8976-BBA8-47F1-BDF8-38C6258E63F5}"/>
              </a:ext>
            </a:extLst>
          </p:cNvPr>
          <p:cNvSpPr/>
          <p:nvPr/>
        </p:nvSpPr>
        <p:spPr>
          <a:xfrm>
            <a:off x="6659563" y="4203700"/>
            <a:ext cx="2276475" cy="1817688"/>
          </a:xfrm>
          <a:prstGeom prst="parallelogram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счет средств районного бюджета –   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136 638,9</a:t>
            </a:r>
            <a:endPara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651" name="Номер слайда 20">
            <a:extLst>
              <a:ext uri="{FF2B5EF4-FFF2-40B4-BE49-F238E27FC236}">
                <a16:creationId xmlns="" xmlns:a16="http://schemas.microsoft.com/office/drawing/2014/main" id="{48186991-D094-4A34-9FBA-3E6B96C3B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6F2102F3-8DE1-42B9-90C5-8FE73FCA7285}" type="slidenum">
              <a:rPr lang="ru-RU" altLang="ru-RU" sz="1800">
                <a:solidFill>
                  <a:srgbClr val="FFFFFF"/>
                </a:solidFill>
              </a:rPr>
              <a:pPr/>
              <a:t>61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81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Заголовок 1">
            <a:extLst>
              <a:ext uri="{FF2B5EF4-FFF2-40B4-BE49-F238E27FC236}">
                <a16:creationId xmlns="" xmlns:a16="http://schemas.microsoft.com/office/drawing/2014/main" id="{0360D762-9B45-438B-82BA-A924D6E75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263" y="476250"/>
            <a:ext cx="7488237" cy="1574800"/>
          </a:xfrm>
        </p:spPr>
        <p:txBody>
          <a:bodyPr/>
          <a:lstStyle/>
          <a:p>
            <a:pPr algn="ctr"/>
            <a:r>
              <a:rPr lang="ru-RU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Корректирующие коэффициенты, применяемые при расчете дотации на выравнивание бюджетной обеспеченности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FC21579B-DE11-47E2-B9D3-69B4BA9CE398}"/>
              </a:ext>
            </a:extLst>
          </p:cNvPr>
          <p:cNvSpPr/>
          <p:nvPr/>
        </p:nvSpPr>
        <p:spPr>
          <a:xfrm>
            <a:off x="1015458" y="2241835"/>
            <a:ext cx="7489825" cy="6478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b="1" dirty="0"/>
              <a:t>Коэффициент масштаба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0DB0DF5B-2D37-46C2-BBEF-AFDC07DE5FDA}"/>
              </a:ext>
            </a:extLst>
          </p:cNvPr>
          <p:cNvSpPr/>
          <p:nvPr/>
        </p:nvSpPr>
        <p:spPr>
          <a:xfrm>
            <a:off x="1029532" y="3212976"/>
            <a:ext cx="7489825" cy="7920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b="1" dirty="0"/>
              <a:t>Коэффициент дисперсности населения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11344E86-6B20-4B90-A0E7-C418C6F2F84F}"/>
              </a:ext>
            </a:extLst>
          </p:cNvPr>
          <p:cNvSpPr/>
          <p:nvPr/>
        </p:nvSpPr>
        <p:spPr>
          <a:xfrm>
            <a:off x="1015457" y="4365104"/>
            <a:ext cx="7489825" cy="7920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b="1" dirty="0"/>
              <a:t>Коэффициент пожарной безопасности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79BF9788-621E-49C0-9BAF-DD439B4FDF22}"/>
              </a:ext>
            </a:extLst>
          </p:cNvPr>
          <p:cNvCxnSpPr/>
          <p:nvPr/>
        </p:nvCxnSpPr>
        <p:spPr>
          <a:xfrm flipV="1">
            <a:off x="0" y="1773238"/>
            <a:ext cx="8785225" cy="71437"/>
          </a:xfrm>
          <a:prstGeom prst="line">
            <a:avLst/>
          </a:prstGeom>
          <a:ln w="15875" cmpd="sng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663" name="Номер слайда 5">
            <a:extLst>
              <a:ext uri="{FF2B5EF4-FFF2-40B4-BE49-F238E27FC236}">
                <a16:creationId xmlns="" xmlns:a16="http://schemas.microsoft.com/office/drawing/2014/main" id="{BE42875F-0E66-4DE8-B078-D47E41C51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D981FBC1-F483-4DF2-9EF9-96433EF702A4}" type="slidenum">
              <a:rPr lang="ru-RU" altLang="ru-RU" sz="1800">
                <a:solidFill>
                  <a:srgbClr val="FFFFFF"/>
                </a:solidFill>
              </a:rPr>
              <a:pPr/>
              <a:t>62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57682" y="5661248"/>
            <a:ext cx="7461675" cy="7920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r>
              <a:rPr lang="ru-RU" sz="2400" b="1" dirty="0">
                <a:solidFill>
                  <a:schemeClr val="tx1"/>
                </a:solidFill>
              </a:rPr>
              <a:t>Коэффициент </a:t>
            </a:r>
            <a:r>
              <a:rPr lang="ru-RU" sz="2400" b="1" dirty="0" smtClean="0">
                <a:solidFill>
                  <a:schemeClr val="tx1"/>
                </a:solidFill>
              </a:rPr>
              <a:t>транспортной доступности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Заголовок 1">
            <a:extLst>
              <a:ext uri="{FF2B5EF4-FFF2-40B4-BE49-F238E27FC236}">
                <a16:creationId xmlns="" xmlns:a16="http://schemas.microsoft.com/office/drawing/2014/main" id="{D961CF8E-127F-4DE9-B9C5-C39C859A8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113" y="188913"/>
            <a:ext cx="7488237" cy="1574800"/>
          </a:xfrm>
        </p:spPr>
        <p:txBody>
          <a:bodyPr/>
          <a:lstStyle/>
          <a:p>
            <a:pPr algn="ctr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дотаций на выравнивание бюджетной обеспеченности поселений, тыс. руб.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8EF6714A-4BB9-4ED5-BA97-8261BD5488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5839576"/>
              </p:ext>
            </p:extLst>
          </p:nvPr>
        </p:nvGraphicFramePr>
        <p:xfrm>
          <a:off x="250825" y="1557338"/>
          <a:ext cx="8723313" cy="5130803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93767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2286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48138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48138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523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поселений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39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Бершетское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11 490,4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9 107,0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39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Гамовское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15 664,4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17 339,8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539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Двуреченское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4 388,5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4 363,9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539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Заболотское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2 968,2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1 860,7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539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Кондратовское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15 273,8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23 894,1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539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Кукуштанское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25 157,5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24 238,7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539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Култаевское</a:t>
                      </a:r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6 834,7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6 137,0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539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Лобановское</a:t>
                      </a:r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24 468,0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22 404,9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539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Пальниковское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9 715,3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8 882,7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539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Платошинское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9 164,8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8 185,6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539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Савинское</a:t>
                      </a:r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2 694,2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2 722,1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539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Сылвенское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16 062,2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14 555,4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539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Усть-Качкинское</a:t>
                      </a:r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3 247,8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2 804,7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539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Фроловское</a:t>
                      </a:r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7 241,5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10 132,6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539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Хохловское</a:t>
                      </a:r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4 051,9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1 342,8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539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Юговское</a:t>
                      </a:r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617,8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566,5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539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Юго-Камское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24 937,9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28 253,2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2606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183 978,9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186 791,7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71785" name="Номер слайда 8">
            <a:extLst>
              <a:ext uri="{FF2B5EF4-FFF2-40B4-BE49-F238E27FC236}">
                <a16:creationId xmlns="" xmlns:a16="http://schemas.microsoft.com/office/drawing/2014/main" id="{6020CC3D-41DC-408D-82D1-69118F21E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34ADF560-D229-4FC2-B8CF-76EC0EAE8F39}" type="slidenum">
              <a:rPr lang="ru-RU" altLang="ru-RU" sz="1800">
                <a:solidFill>
                  <a:srgbClr val="FFFFFF"/>
                </a:solidFill>
              </a:rPr>
              <a:pPr/>
              <a:t>63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98308" name="Picture 4" descr="https://thumbs.dreamstime.com/b/%D1%81%D1%82%D1%80%D0%B5-%D0%BA%D0%B0-%D1%87%D0%B5%D0%BA%D0%B0%D0%BD%D0%B8%D1%82-%D1%83%D1%81%D0%BF%D0%B5%D1%85-%D0%B8%D0%B0%D0%B3%D1%80%D0%B0%D0%BC%D0%BC%D1%8B-%D0%BF%D1%80%D0%B8%D0%BD%D1%86%D0%B8%D0%BF%D0%B8%D0%B0-%D1%8C%D0%BD%D0%BE%D0%B9-%D1%81%D1%85%D0%B5%D0%BC%D1%8B-514433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6672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22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Заголовок 3">
            <a:extLst>
              <a:ext uri="{FF2B5EF4-FFF2-40B4-BE49-F238E27FC236}">
                <a16:creationId xmlns="" xmlns:a16="http://schemas.microsoft.com/office/drawing/2014/main" id="{CB16582E-95F3-4A8D-911A-3D96BD8F2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50" y="431800"/>
            <a:ext cx="8424863" cy="747713"/>
          </a:xfrm>
        </p:spPr>
        <p:txBody>
          <a:bodyPr/>
          <a:lstStyle/>
          <a:p>
            <a:pPr algn="ctr"/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Бюджетная обеспеченность сельских поселений на </a:t>
            </a:r>
            <a:r>
              <a:rPr lang="ru-RU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graphicFrame>
        <p:nvGraphicFramePr>
          <p:cNvPr id="2" name="Диаграмма 4">
            <a:extLst>
              <a:ext uri="{FF2B5EF4-FFF2-40B4-BE49-F238E27FC236}">
                <a16:creationId xmlns="" xmlns:a16="http://schemas.microsoft.com/office/drawing/2014/main" id="{CA68DE9C-4580-4F01-8E94-E9EB3F603E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0081885"/>
              </p:ext>
            </p:extLst>
          </p:nvPr>
        </p:nvGraphicFramePr>
        <p:xfrm>
          <a:off x="107950" y="1052513"/>
          <a:ext cx="8928100" cy="568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2709" name="Номер слайда 1">
            <a:extLst>
              <a:ext uri="{FF2B5EF4-FFF2-40B4-BE49-F238E27FC236}">
                <a16:creationId xmlns="" xmlns:a16="http://schemas.microsoft.com/office/drawing/2014/main" id="{CDF94C71-A48F-4AB9-B9CD-F6A8CE0ED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C085E3D1-03FF-4D8A-ACC2-B7A81B8C7C96}" type="slidenum">
              <a:rPr lang="ru-RU" altLang="ru-RU" sz="1800">
                <a:solidFill>
                  <a:srgbClr val="FFFFFF"/>
                </a:solidFill>
              </a:rPr>
              <a:pPr/>
              <a:t>64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="" xmlns:a16="http://schemas.microsoft.com/office/drawing/2014/main" id="{E40296FC-04AA-477D-B1AE-F94FDFFA07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5997853"/>
              </p:ext>
            </p:extLst>
          </p:nvPr>
        </p:nvGraphicFramePr>
        <p:xfrm>
          <a:off x="134937" y="818307"/>
          <a:ext cx="8829551" cy="5851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6083" name="Номер слайда 3">
            <a:extLst>
              <a:ext uri="{FF2B5EF4-FFF2-40B4-BE49-F238E27FC236}">
                <a16:creationId xmlns="" xmlns:a16="http://schemas.microsoft.com/office/drawing/2014/main" id="{1068A6B9-F563-4096-94F9-BD1424D91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F1623322-84BD-497E-850E-B7373AA0C761}" type="slidenum">
              <a:rPr lang="ru-RU" altLang="ru-RU" sz="1800">
                <a:solidFill>
                  <a:srgbClr val="FFFFFF"/>
                </a:solidFill>
              </a:rPr>
              <a:pPr/>
              <a:t>65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99330" name="Picture 2" descr="https://www.productionparadise.com/newsletters/943/photos/23998/spotlight_custom___1/jing-zhang-ibm-900px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836712"/>
            <a:ext cx="2925761" cy="2425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596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Номер слайда 1">
            <a:extLst>
              <a:ext uri="{FF2B5EF4-FFF2-40B4-BE49-F238E27FC236}">
                <a16:creationId xmlns="" xmlns:a16="http://schemas.microsoft.com/office/drawing/2014/main" id="{71EB2495-D8F4-4BB3-AF54-F0CEC2D79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F3F7651E-8E0C-4C02-84DC-B4F638E16327}" type="slidenum">
              <a:rPr lang="ru-RU" altLang="ru-RU" sz="1800">
                <a:solidFill>
                  <a:srgbClr val="FFFFFF"/>
                </a:solidFill>
              </a:rPr>
              <a:pPr/>
              <a:t>66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76803" name="Заголовок 3">
            <a:extLst>
              <a:ext uri="{FF2B5EF4-FFF2-40B4-BE49-F238E27FC236}">
                <a16:creationId xmlns="" xmlns:a16="http://schemas.microsoft.com/office/drawing/2014/main" id="{125A452A-3C02-4954-94F2-E9F6F3B09B3A}"/>
              </a:ext>
            </a:extLst>
          </p:cNvPr>
          <p:cNvSpPr txBox="1">
            <a:spLocks/>
          </p:cNvSpPr>
          <p:nvPr/>
        </p:nvSpPr>
        <p:spPr bwMode="auto">
          <a:xfrm>
            <a:off x="1817325" y="493287"/>
            <a:ext cx="709295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1" dirty="0">
                <a:solidFill>
                  <a:schemeClr val="tx2"/>
                </a:solidFill>
                <a:cs typeface="Times New Roman" panose="02020603050405020304" pitchFamily="18" charset="0"/>
              </a:rPr>
              <a:t>Программа «Развитие жилищно-коммунального хозяйства Пермского муниципального района», </a:t>
            </a:r>
            <a:r>
              <a:rPr lang="ru-RU" altLang="ru-RU" sz="2000" dirty="0">
                <a:solidFill>
                  <a:schemeClr val="tx2"/>
                </a:solidFill>
                <a:cs typeface="Times New Roman" panose="02020603050405020304" pitchFamily="18" charset="0"/>
              </a:rPr>
              <a:t>тыс. руб.</a:t>
            </a:r>
          </a:p>
        </p:txBody>
      </p:sp>
      <p:sp>
        <p:nvSpPr>
          <p:cNvPr id="76804" name="TextBox 1">
            <a:extLst>
              <a:ext uri="{FF2B5EF4-FFF2-40B4-BE49-F238E27FC236}">
                <a16:creationId xmlns="" xmlns:a16="http://schemas.microsoft.com/office/drawing/2014/main" id="{06ACCCA6-6EFF-4184-A4AF-0FBFD91B93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7325" y="1231900"/>
            <a:ext cx="70031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i="1" dirty="0"/>
              <a:t>Цель программы: </a:t>
            </a:r>
            <a:r>
              <a:rPr lang="ru-RU" altLang="ru-RU" sz="1600" dirty="0"/>
              <a:t>Инфраструктурное обеспечение экономического роста территории, повышение качества предоставляемых коммунальных услуг. 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="" xmlns:a16="http://schemas.microsoft.com/office/drawing/2014/main" id="{EF7D0C29-309E-4AAA-8415-531AE26AE2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1577569"/>
              </p:ext>
            </p:extLst>
          </p:nvPr>
        </p:nvGraphicFramePr>
        <p:xfrm>
          <a:off x="774016" y="2276872"/>
          <a:ext cx="8136259" cy="1515183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70573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7891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1811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marL="91439" marR="91439" marT="45685" marB="4568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2022 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439" marR="91439" marT="45685" marB="45685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7989">
                <a:tc>
                  <a:txBody>
                    <a:bodyPr/>
                    <a:lstStyle/>
                    <a:p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Ликвидация аварийного жилищного фонда (</a:t>
                      </a:r>
                      <a:r>
                        <a:rPr kumimoji="0" lang="ru-RU" sz="16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кв.м</a:t>
                      </a:r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.)</a:t>
                      </a:r>
                      <a:endParaRPr kumimoji="0" lang="ru-RU" sz="16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marT="45685" marB="4568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5 609,9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685" marB="45685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79079">
                <a:tc>
                  <a:txBody>
                    <a:bodyPr/>
                    <a:lstStyle/>
                    <a:p>
                      <a:r>
                        <a:rPr kumimoji="0" lang="ru-RU" sz="16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Содержание объектов коммунально-инженерной инфраструктуры, находящихся в муниципальной собственности (%)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685" marB="4568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91439" marR="91439" marT="45685" marB="45685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" name="Диаграмма 20">
            <a:extLst>
              <a:ext uri="{FF2B5EF4-FFF2-40B4-BE49-F238E27FC236}">
                <a16:creationId xmlns="" xmlns:a16="http://schemas.microsoft.com/office/drawing/2014/main" id="{BCA48854-9FB4-4231-928E-8AEC2FC6E9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3199535"/>
              </p:ext>
            </p:extLst>
          </p:nvPr>
        </p:nvGraphicFramePr>
        <p:xfrm>
          <a:off x="1700192" y="4199880"/>
          <a:ext cx="7237412" cy="2154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1A106351-1E38-4955-97F5-8F3B181A9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593618"/>
            <a:ext cx="1585396" cy="1525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Номер слайда 1">
            <a:extLst>
              <a:ext uri="{FF2B5EF4-FFF2-40B4-BE49-F238E27FC236}">
                <a16:creationId xmlns="" xmlns:a16="http://schemas.microsoft.com/office/drawing/2014/main" id="{2C93A971-3433-461E-A5B6-B789FEB90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EEC9E8B-0429-4FE3-9A96-8B1CC36372DB}" type="slidenum">
              <a:rPr lang="ru-RU" altLang="ru-RU" sz="1800">
                <a:solidFill>
                  <a:srgbClr val="FFFFFF"/>
                </a:solidFill>
              </a:rPr>
              <a:pPr/>
              <a:t>67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="" xmlns:a16="http://schemas.microsoft.com/office/drawing/2014/main" id="{EF404ADE-BBFC-4DC5-A73C-0DED4D6E8D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4176156"/>
              </p:ext>
            </p:extLst>
          </p:nvPr>
        </p:nvGraphicFramePr>
        <p:xfrm>
          <a:off x="119063" y="1081088"/>
          <a:ext cx="9001125" cy="5632449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684085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2415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3611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1822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расходов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3" marR="91423" marT="45740" marB="4574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Уточненный</a:t>
                      </a:r>
                      <a:r>
                        <a:rPr lang="ru-RU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3" marR="91423" marT="45740" marB="4574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 </a:t>
                      </a: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423" marR="91423" marT="45740" marB="4574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4381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 программа – </a:t>
                      </a: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всего,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т.ч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 </a:t>
                      </a:r>
                      <a:r>
                        <a:rPr lang="ru-RU" sz="15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счет средств федерального бюджета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 счет средств бюджета Пермского края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 счет средств бюджета Пермского муниципального района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 счет средств бюджетов сельских поселений</a:t>
                      </a:r>
                      <a:endParaRPr lang="ru-RU" sz="15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8008" marB="18008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167 061,9</a:t>
                      </a:r>
                    </a:p>
                    <a:p>
                      <a:pPr algn="ctr"/>
                      <a:endParaRPr lang="ru-RU" sz="15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500" b="0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r>
                        <a:rPr lang="ru-RU" sz="15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764,9</a:t>
                      </a:r>
                    </a:p>
                    <a:p>
                      <a:pPr algn="ctr"/>
                      <a:r>
                        <a:rPr lang="ru-RU" sz="15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51 961,9</a:t>
                      </a:r>
                    </a:p>
                    <a:p>
                      <a:pPr algn="ctr"/>
                      <a:r>
                        <a:rPr lang="ru-RU" sz="1500" b="0" dirty="0" smtClean="0">
                          <a:latin typeface="Times New Roman" pitchFamily="18" charset="0"/>
                          <a:cs typeface="Times New Roman" pitchFamily="18" charset="0"/>
                        </a:rPr>
                        <a:t>62 434,5</a:t>
                      </a:r>
                    </a:p>
                    <a:p>
                      <a:pPr algn="ctr"/>
                      <a:r>
                        <a:rPr lang="ru-RU" sz="15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  <a:r>
                        <a:rPr lang="ru-RU" sz="15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900,6</a:t>
                      </a:r>
                      <a:endParaRPr lang="ru-RU" sz="15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8008" marB="18008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303 161,9</a:t>
                      </a:r>
                      <a:endParaRPr lang="ru-RU" sz="15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5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15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157 210,5</a:t>
                      </a:r>
                      <a:endParaRPr lang="ru-RU" sz="15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15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46 702,3</a:t>
                      </a:r>
                      <a:endParaRPr lang="ru-RU" sz="15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500" b="0" dirty="0" smtClean="0">
                          <a:latin typeface="Times New Roman" pitchFamily="18" charset="0"/>
                          <a:cs typeface="Times New Roman" pitchFamily="18" charset="0"/>
                        </a:rPr>
                        <a:t>64 </a:t>
                      </a:r>
                      <a:r>
                        <a:rPr lang="en-US" sz="15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457,0</a:t>
                      </a:r>
                      <a:endParaRPr lang="ru-RU" sz="15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15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34 792,1</a:t>
                      </a:r>
                      <a:endParaRPr lang="ru-RU" sz="15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8008" marB="18008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23795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 «</a:t>
                      </a:r>
                      <a:r>
                        <a:rPr kumimoji="0" lang="ru-RU" sz="1600" b="1" kern="1200" dirty="0">
                          <a:latin typeface="Times New Roman" pitchFamily="18" charset="0"/>
                          <a:cs typeface="Times New Roman" pitchFamily="18" charset="0"/>
                        </a:rPr>
                        <a:t>Развитие</a:t>
                      </a:r>
                      <a:r>
                        <a:rPr kumimoji="0" lang="ru-RU" sz="1600" b="1" kern="1200" baseline="0" dirty="0">
                          <a:latin typeface="Times New Roman" pitchFamily="18" charset="0"/>
                          <a:cs typeface="Times New Roman" pitchFamily="18" charset="0"/>
                        </a:rPr>
                        <a:t> и модернизация объектов коммунально-инженерной инфраструктуры</a:t>
                      </a: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8008" marB="18008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76 540,4</a:t>
                      </a:r>
                      <a:endParaRPr lang="ru-RU" sz="17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8008" marB="18008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8 302,5</a:t>
                      </a:r>
                      <a:endParaRPr lang="ru-RU" sz="17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8008" marB="18008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973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Содержание и ремонт объектов коммунально-инженерной инфраструктуры, находящихся в муниципальной собственности Пермского муниципального района</a:t>
                      </a:r>
                    </a:p>
                  </a:txBody>
                  <a:tcPr marL="9523" marR="9523" marT="952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3 567,1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8008" marB="1800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en-US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342,3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8008" marB="18008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23795">
                <a:tc>
                  <a:txBody>
                    <a:bodyPr/>
                    <a:lstStyle/>
                    <a:p>
                      <a:r>
                        <a:rPr kumimoji="0" lang="ru-RU" sz="15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Строительство (реконструкция) объектов общественной инфраструктуры муниципального значения, приобретение объектов недвижимого имущества</a:t>
                      </a:r>
                    </a:p>
                  </a:txBody>
                  <a:tcPr marL="17996" marR="17996" marT="18008" marB="1800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68 407,7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8008" marB="1800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6 960,2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8008" marB="18008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64627">
                <a:tc>
                  <a:txBody>
                    <a:bodyPr/>
                    <a:lstStyle/>
                    <a:p>
                      <a:r>
                        <a:rPr kumimoji="0" lang="ru-RU" sz="15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Содержание и ремонт объектов коммунально-инженерной инфраструктуры</a:t>
                      </a:r>
                    </a:p>
                  </a:txBody>
                  <a:tcPr marL="17996" marR="17996" marT="18008" marB="1800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4 565,6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8008" marB="1800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8008" marB="18008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23795">
                <a:tc>
                  <a:txBody>
                    <a:bodyPr/>
                    <a:lstStyle/>
                    <a:p>
                      <a:r>
                        <a:rPr kumimoji="0" lang="ru-RU" sz="16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Подпрограмма «Обеспечение мероприятий по переселению граждан из аварийного жилищного фонда»</a:t>
                      </a:r>
                    </a:p>
                  </a:txBody>
                  <a:tcPr marL="17996" marR="17996" marT="18008" marB="1800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28 184,2</a:t>
                      </a:r>
                      <a:endParaRPr lang="ru-RU" sz="17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8008" marB="1800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230 978,5</a:t>
                      </a:r>
                      <a:endParaRPr lang="ru-RU" sz="17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8008" marB="1800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23795">
                <a:tc>
                  <a:txBody>
                    <a:bodyPr/>
                    <a:lstStyle/>
                    <a:p>
                      <a:r>
                        <a:rPr kumimoji="0" lang="ru-RU" sz="15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Федеральный проект «Обеспечение устойчивого</a:t>
                      </a:r>
                      <a:r>
                        <a:rPr kumimoji="0" lang="ru-RU" sz="1500" kern="1200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сокращения непригодного для проживания жилищного фонда»</a:t>
                      </a:r>
                      <a:endParaRPr kumimoji="0" lang="ru-RU" sz="15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7996" marR="17996" marT="18008" marB="1800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lang="ru-RU" sz="15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499,1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8008" marB="1800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190</a:t>
                      </a:r>
                      <a:r>
                        <a:rPr lang="en-US" sz="15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195,1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8008" marB="18008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23795">
                <a:tc>
                  <a:txBody>
                    <a:bodyPr/>
                    <a:lstStyle/>
                    <a:p>
                      <a:r>
                        <a:rPr kumimoji="0" lang="ru-RU" sz="15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Расселение жилищного фонда</a:t>
                      </a:r>
                      <a:r>
                        <a:rPr kumimoji="0" lang="ru-RU" sz="1500" kern="1200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на территории Пермского края, признанного аварийным </a:t>
                      </a:r>
                      <a:r>
                        <a:rPr kumimoji="0" lang="ru-RU" sz="15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после </a:t>
                      </a:r>
                      <a:r>
                        <a:rPr kumimoji="0" lang="ru-RU" sz="1500" kern="1200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01 января </a:t>
                      </a:r>
                      <a:r>
                        <a:rPr kumimoji="0" lang="ru-RU" sz="15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2017 </a:t>
                      </a:r>
                      <a:r>
                        <a:rPr kumimoji="0" lang="ru-RU" sz="1500" kern="1200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г.</a:t>
                      </a:r>
                      <a:endParaRPr kumimoji="0" lang="ru-RU" sz="15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7996" marR="17996" marT="18008" marB="1800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17 685,1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8008" marB="1800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40 783,4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8008" marB="18008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95148">
                <a:tc>
                  <a:txBody>
                    <a:bodyPr/>
                    <a:lstStyle/>
                    <a:p>
                      <a:r>
                        <a:rPr kumimoji="0" lang="ru-RU" sz="1600" b="1" kern="1200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«Обеспечение реализации муниципальной программы»</a:t>
                      </a:r>
                      <a:endParaRPr kumimoji="0" lang="ru-RU" sz="16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7996" marR="17996" marT="18008" marB="1800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62 337,3</a:t>
                      </a:r>
                      <a:endParaRPr lang="ru-RU" sz="17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8008" marB="1800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63 881,0</a:t>
                      </a:r>
                      <a:endParaRPr lang="ru-RU" sz="17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8008" marB="1800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77873" name="Заголовок 3">
            <a:extLst>
              <a:ext uri="{FF2B5EF4-FFF2-40B4-BE49-F238E27FC236}">
                <a16:creationId xmlns="" xmlns:a16="http://schemas.microsoft.com/office/drawing/2014/main" id="{699168B0-A184-4EE9-87A7-4BBDCD1208F2}"/>
              </a:ext>
            </a:extLst>
          </p:cNvPr>
          <p:cNvSpPr txBox="1">
            <a:spLocks/>
          </p:cNvSpPr>
          <p:nvPr/>
        </p:nvSpPr>
        <p:spPr bwMode="auto">
          <a:xfrm>
            <a:off x="2627784" y="188913"/>
            <a:ext cx="6300316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800" b="1" dirty="0">
                <a:solidFill>
                  <a:schemeClr val="tx2"/>
                </a:solidFill>
                <a:cs typeface="Times New Roman" panose="02020603050405020304" pitchFamily="18" charset="0"/>
              </a:rPr>
              <a:t>Программа «Развитие жилищно-коммунального хозяйства Пермского муниципального района», тыс. руб.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D6996CF5-B6EC-4F2E-8A03-619057E94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476672"/>
            <a:ext cx="1512168" cy="10540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Номер слайда 1">
            <a:extLst>
              <a:ext uri="{FF2B5EF4-FFF2-40B4-BE49-F238E27FC236}">
                <a16:creationId xmlns="" xmlns:a16="http://schemas.microsoft.com/office/drawing/2014/main" id="{7112004B-175B-4F62-9B89-F97B8E43F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D543DFA1-7434-496C-84B0-EE9CE34144D2}" type="slidenum">
              <a:rPr lang="ru-RU" altLang="ru-RU" sz="1800">
                <a:solidFill>
                  <a:srgbClr val="FFFFFF"/>
                </a:solidFill>
              </a:rPr>
              <a:pPr/>
              <a:t>68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78851" name="Заголовок 3">
            <a:extLst>
              <a:ext uri="{FF2B5EF4-FFF2-40B4-BE49-F238E27FC236}">
                <a16:creationId xmlns="" xmlns:a16="http://schemas.microsoft.com/office/drawing/2014/main" id="{B34A3726-99EB-4837-AABB-20C2B249CB83}"/>
              </a:ext>
            </a:extLst>
          </p:cNvPr>
          <p:cNvSpPr txBox="1">
            <a:spLocks/>
          </p:cNvSpPr>
          <p:nvPr/>
        </p:nvSpPr>
        <p:spPr bwMode="auto">
          <a:xfrm>
            <a:off x="2168872" y="565837"/>
            <a:ext cx="675922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1" dirty="0">
                <a:cs typeface="Times New Roman" panose="02020603050405020304" pitchFamily="18" charset="0"/>
              </a:rPr>
              <a:t>Программа «Развитие дорожного хозяйства и благоустройства Пермского муниципального района», тыс. руб.</a:t>
            </a:r>
            <a:endParaRPr lang="ru-RU" altLang="ru-RU" sz="2000" b="1" dirty="0">
              <a:solidFill>
                <a:schemeClr val="tx2"/>
              </a:solidFill>
              <a:cs typeface="Times New Roman" panose="02020603050405020304" pitchFamily="18" charset="0"/>
            </a:endParaRPr>
          </a:p>
        </p:txBody>
      </p:sp>
      <p:sp>
        <p:nvSpPr>
          <p:cNvPr id="78852" name="TextBox 1">
            <a:extLst>
              <a:ext uri="{FF2B5EF4-FFF2-40B4-BE49-F238E27FC236}">
                <a16:creationId xmlns="" xmlns:a16="http://schemas.microsoft.com/office/drawing/2014/main" id="{53A2CEE5-A7C9-4448-994B-B5D659C64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7744" y="1477145"/>
            <a:ext cx="68762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i="1" dirty="0"/>
              <a:t>Цели программы: </a:t>
            </a:r>
            <a:r>
              <a:rPr lang="ru-RU" altLang="ru-RU" sz="1600" dirty="0"/>
              <a:t>1. Создание комфортных условий при передвижении по автомобильным дорогам Пермского муниципального района;</a:t>
            </a:r>
          </a:p>
          <a:p>
            <a:r>
              <a:rPr lang="ru-RU" altLang="ru-RU" sz="1600" dirty="0"/>
              <a:t>2. Повышение уровня благоустройства.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="" xmlns:a16="http://schemas.microsoft.com/office/drawing/2014/main" id="{51011E19-14BA-499A-AF76-62AD9E3AE2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962974"/>
              </p:ext>
            </p:extLst>
          </p:nvPr>
        </p:nvGraphicFramePr>
        <p:xfrm>
          <a:off x="539552" y="2636912"/>
          <a:ext cx="8388548" cy="1481421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727617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1237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62203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marL="91445" marR="91445" marT="45693" marB="4569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en-US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500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445" marR="91445" marT="45693" marB="45693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r>
                        <a:rPr kumimoji="0" lang="ru-RU" sz="18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Доля автомобильных дорог, находящихся в нормативном состоянии (%)</a:t>
                      </a:r>
                      <a:endParaRPr lang="ru-RU" sz="1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693" marB="4569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  <a:endParaRPr lang="ru-RU" sz="1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693" marB="45693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15162">
                <a:tc>
                  <a:txBody>
                    <a:bodyPr/>
                    <a:lstStyle/>
                    <a:p>
                      <a:r>
                        <a:rPr lang="ru-RU" sz="1700" dirty="0">
                          <a:latin typeface="Times New Roman" pitchFamily="18" charset="0"/>
                          <a:cs typeface="Times New Roman" pitchFamily="18" charset="0"/>
                        </a:rPr>
                        <a:t>Протяженность дорог, находящихся на содержании (км)</a:t>
                      </a:r>
                    </a:p>
                  </a:txBody>
                  <a:tcPr marL="91445" marR="91445" marT="45693" marB="4569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latin typeface="Times New Roman" pitchFamily="18" charset="0"/>
                          <a:cs typeface="Times New Roman" pitchFamily="18" charset="0"/>
                        </a:rPr>
                        <a:t>428,235</a:t>
                      </a:r>
                      <a:endParaRPr lang="ru-RU" sz="1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693" marB="45693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" name="Диаграмма 20">
            <a:extLst>
              <a:ext uri="{FF2B5EF4-FFF2-40B4-BE49-F238E27FC236}">
                <a16:creationId xmlns="" xmlns:a16="http://schemas.microsoft.com/office/drawing/2014/main" id="{CA4CD811-A1EA-46B4-B5D4-4FBE8945E4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660374"/>
              </p:ext>
            </p:extLst>
          </p:nvPr>
        </p:nvGraphicFramePr>
        <p:xfrm>
          <a:off x="1958504" y="4487912"/>
          <a:ext cx="6840537" cy="2087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8884" name="Picture 36">
            <a:extLst>
              <a:ext uri="{FF2B5EF4-FFF2-40B4-BE49-F238E27FC236}">
                <a16:creationId xmlns="" xmlns:a16="http://schemas.microsoft.com/office/drawing/2014/main" id="{707C8E0C-F576-4CE7-BE29-934729D6D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5900" y="378916"/>
            <a:ext cx="1917700" cy="191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Заголовок 3">
            <a:extLst>
              <a:ext uri="{FF2B5EF4-FFF2-40B4-BE49-F238E27FC236}">
                <a16:creationId xmlns="" xmlns:a16="http://schemas.microsoft.com/office/drawing/2014/main" id="{49924B54-F0EC-48CB-BB17-FC02292BB93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63713" y="449262"/>
            <a:ext cx="6911975" cy="916783"/>
          </a:xfrm>
        </p:spPr>
        <p:txBody>
          <a:bodyPr/>
          <a:lstStyle/>
          <a:p>
            <a:pPr algn="ctr">
              <a:defRPr/>
            </a:pPr>
            <a:r>
              <a:rPr lang="ru-RU" altLang="ru-RU" sz="1850" b="1" dirty="0">
                <a:latin typeface="Times New Roman" pitchFamily="18" charset="0"/>
                <a:cs typeface="Times New Roman" pitchFamily="18" charset="0"/>
              </a:rPr>
              <a:t>Программа «Развитие дорожного хозяйства и благоустройства Пермского муниципального района», тыс. руб.</a:t>
            </a:r>
          </a:p>
        </p:txBody>
      </p:sp>
      <p:sp>
        <p:nvSpPr>
          <p:cNvPr id="79876" name="Номер слайда 1">
            <a:extLst>
              <a:ext uri="{FF2B5EF4-FFF2-40B4-BE49-F238E27FC236}">
                <a16:creationId xmlns="" xmlns:a16="http://schemas.microsoft.com/office/drawing/2014/main" id="{FA16B7BD-4009-4A6F-8172-B48368FCA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27C4A15E-6D02-4620-B51F-66543AFF6726}" type="slidenum">
              <a:rPr lang="ru-RU" altLang="ru-RU" sz="1800">
                <a:solidFill>
                  <a:srgbClr val="FFFFFF"/>
                </a:solidFill>
              </a:rPr>
              <a:pPr/>
              <a:t>69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="" xmlns:a16="http://schemas.microsoft.com/office/drawing/2014/main" id="{32D53FDF-6898-4525-9CA4-FD5505C260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4923201"/>
              </p:ext>
            </p:extLst>
          </p:nvPr>
        </p:nvGraphicFramePr>
        <p:xfrm>
          <a:off x="179512" y="1371653"/>
          <a:ext cx="8785225" cy="5410706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610077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6077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2367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39138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расходов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15" marB="4571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Уточненный 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15" marB="4571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2022 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год 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15" marB="4571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4398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 программа – всего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</a:t>
                      </a:r>
                      <a:r>
                        <a:rPr lang="ru-RU" sz="16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т.ч</a:t>
                      </a:r>
                      <a:r>
                        <a:rPr lang="ru-RU" sz="16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 счет средств федерального бюджета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 счет средств бюджета Пермского края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 счет средств бюджета Пермского муниципального района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 счет средств бюджетов сельских поселений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8000" marB="1800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538 773,2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135</a:t>
                      </a:r>
                      <a:r>
                        <a:rPr lang="ru-RU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782,6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106</a:t>
                      </a:r>
                      <a:r>
                        <a:rPr lang="ru-RU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662,0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278</a:t>
                      </a:r>
                      <a:r>
                        <a:rPr lang="ru-RU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653,8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r>
                        <a:rPr lang="ru-RU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674,8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8000" marB="1800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579 625,4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37 326,2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217</a:t>
                      </a:r>
                      <a:r>
                        <a:rPr lang="ru-RU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683,5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308 657,8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15 957,9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8000" marB="1800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03002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 «</a:t>
                      </a:r>
                      <a:r>
                        <a:rPr kumimoji="0" lang="ru-RU" sz="1600" kern="1200" dirty="0">
                          <a:latin typeface="Times New Roman" pitchFamily="18" charset="0"/>
                          <a:cs typeface="Times New Roman" pitchFamily="18" charset="0"/>
                        </a:rPr>
                        <a:t>Совершенствование и развитие сети автомобильных дорог</a:t>
                      </a: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8000" marB="1800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478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232,3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8000" marB="1800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508 174,7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8000" marB="1800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03002">
                <a:tc>
                  <a:txBody>
                    <a:bodyPr/>
                    <a:lstStyle/>
                    <a:p>
                      <a:r>
                        <a:rPr kumimoji="0" lang="ru-RU" sz="1600" kern="1200" dirty="0">
                          <a:latin typeface="Times New Roman" pitchFamily="18" charset="0"/>
                          <a:cs typeface="Times New Roman" pitchFamily="18" charset="0"/>
                        </a:rPr>
                        <a:t>Содержание автомобильных</a:t>
                      </a:r>
                      <a:r>
                        <a:rPr kumimoji="0" lang="ru-RU" sz="1600" kern="1200" baseline="0" dirty="0">
                          <a:latin typeface="Times New Roman" pitchFamily="18" charset="0"/>
                          <a:cs typeface="Times New Roman" pitchFamily="18" charset="0"/>
                        </a:rPr>
                        <a:t> дорог и искусственных сооружений на них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8000" marB="1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123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227,5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8000" marB="1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134 317,8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8000" marB="1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95767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Ремонт автомобильных дорог</a:t>
                      </a: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(в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т.ч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за счет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средств федерального и краевого бюджетов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рамках национального проекта Российской Федерации «Безопасные и качественные автомобильные дороги»)</a:t>
                      </a:r>
                    </a:p>
                  </a:txBody>
                  <a:tcPr marL="17998" marR="17998" marT="18000" marB="1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329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073,5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100 000,0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8000" marB="180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354 882,0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100 000,0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8000" marB="1800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19742">
                <a:tc>
                  <a:txBody>
                    <a:bodyPr/>
                    <a:lstStyle/>
                    <a:p>
                      <a:r>
                        <a:rPr kumimoji="0" lang="ru-RU" sz="1600" kern="1200" dirty="0">
                          <a:latin typeface="Times New Roman" pitchFamily="18" charset="0"/>
                          <a:cs typeface="Times New Roman" pitchFamily="18" charset="0"/>
                        </a:rPr>
                        <a:t>Строительство</a:t>
                      </a:r>
                      <a:r>
                        <a:rPr kumimoji="0" lang="ru-RU" sz="1600" kern="1200" baseline="0" dirty="0">
                          <a:latin typeface="Times New Roman" pitchFamily="18" charset="0"/>
                          <a:cs typeface="Times New Roman" pitchFamily="18" charset="0"/>
                        </a:rPr>
                        <a:t> (реконструкция) автомобильных дорог общего пользования местного </a:t>
                      </a:r>
                      <a:r>
                        <a:rPr kumimoji="0" lang="ru-RU" sz="160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значения</a:t>
                      </a:r>
                    </a:p>
                    <a:p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(в </a:t>
                      </a: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т.ч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за счет средств местного бюджета в рамках национального проекта Российской Федерации «Безопасные и качественные автомобильные дороги»)</a:t>
                      </a:r>
                      <a:endParaRPr kumimoji="0" lang="ru-RU" sz="1600" kern="12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25 931,3</a:t>
                      </a:r>
                    </a:p>
                    <a:p>
                      <a:pPr algn="ctr"/>
                      <a:endParaRPr lang="ru-RU" sz="16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5 967,7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8000" marB="180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18 974,9</a:t>
                      </a:r>
                    </a:p>
                    <a:p>
                      <a:pPr algn="ctr"/>
                      <a:endParaRPr lang="ru-RU" sz="16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8000" marB="1800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25196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«Благоустройство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(в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т.ч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расходы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рамках национального проекта «Жилье и городская среда»)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8000" marB="1800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540,9</a:t>
                      </a:r>
                      <a:endParaRPr lang="ru-RU" sz="160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42 428,3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8000" marB="1800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71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450,7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656,4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8000" marB="1800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6" name="Picture 36">
            <a:extLst>
              <a:ext uri="{FF2B5EF4-FFF2-40B4-BE49-F238E27FC236}">
                <a16:creationId xmlns="" xmlns:a16="http://schemas.microsoft.com/office/drawing/2014/main" id="{179AD831-4435-4B2A-BD11-94045422F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887" y="260648"/>
            <a:ext cx="1105397" cy="110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="" xmlns:a16="http://schemas.microsoft.com/office/drawing/2014/main" id="{F9FBA755-D7E3-4203-9CF1-A58EAE9F1C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692150"/>
            <a:ext cx="8229600" cy="855663"/>
          </a:xfrm>
        </p:spPr>
        <p:txBody>
          <a:bodyPr/>
          <a:lstStyle/>
          <a:p>
            <a:pPr algn="ctr" eaLnBrk="1" hangingPunct="1"/>
            <a:r>
              <a:rPr lang="ru-RU" altLang="ru-RU" sz="2700" b="1" dirty="0">
                <a:latin typeface="Times New Roman" panose="02020603050405020304" pitchFamily="18" charset="0"/>
              </a:rPr>
              <a:t>Прогноз социально-экономического развития Пермского района на 20</a:t>
            </a:r>
            <a:r>
              <a:rPr lang="en-US" altLang="ru-RU" sz="2700" b="1" dirty="0" smtClean="0">
                <a:latin typeface="Times New Roman" panose="02020603050405020304" pitchFamily="18" charset="0"/>
              </a:rPr>
              <a:t>21</a:t>
            </a:r>
            <a:r>
              <a:rPr lang="ru-RU" altLang="ru-RU" sz="2700" b="1" dirty="0" smtClean="0">
                <a:latin typeface="Times New Roman" panose="02020603050405020304" pitchFamily="18" charset="0"/>
              </a:rPr>
              <a:t> </a:t>
            </a:r>
            <a:r>
              <a:rPr lang="ru-RU" altLang="ru-RU" sz="2700" b="1" dirty="0">
                <a:latin typeface="Times New Roman" panose="02020603050405020304" pitchFamily="18" charset="0"/>
              </a:rPr>
              <a:t>- </a:t>
            </a:r>
            <a:r>
              <a:rPr lang="ru-RU" altLang="ru-RU" sz="2700" b="1" dirty="0" smtClean="0">
                <a:latin typeface="Times New Roman" panose="02020603050405020304" pitchFamily="18" charset="0"/>
              </a:rPr>
              <a:t>202</a:t>
            </a:r>
            <a:r>
              <a:rPr lang="en-US" altLang="ru-RU" sz="2700" b="1" dirty="0" smtClean="0">
                <a:latin typeface="Times New Roman" panose="02020603050405020304" pitchFamily="18" charset="0"/>
              </a:rPr>
              <a:t>4</a:t>
            </a:r>
            <a:r>
              <a:rPr lang="ru-RU" altLang="ru-RU" sz="2700" b="1" dirty="0" smtClean="0">
                <a:latin typeface="Times New Roman" panose="02020603050405020304" pitchFamily="18" charset="0"/>
              </a:rPr>
              <a:t> </a:t>
            </a:r>
            <a:r>
              <a:rPr lang="ru-RU" altLang="ru-RU" sz="2700" b="1" dirty="0">
                <a:latin typeface="Times New Roman" panose="02020603050405020304" pitchFamily="18" charset="0"/>
              </a:rPr>
              <a:t>годы, млн руб.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E843CC04-4634-493C-8C9C-4D2F587F45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1337585"/>
              </p:ext>
            </p:extLst>
          </p:nvPr>
        </p:nvGraphicFramePr>
        <p:xfrm>
          <a:off x="323850" y="1700213"/>
          <a:ext cx="8496300" cy="4878385"/>
        </p:xfrm>
        <a:graphic>
          <a:graphicData uri="http://schemas.openxmlformats.org/drawingml/2006/table">
            <a:tbl>
              <a:tblPr/>
              <a:tblGrid>
                <a:gridCol w="251995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5212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5212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383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1689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21689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6400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Показатели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2020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 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факт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20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21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 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оценка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202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2 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прогноз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202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3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 прогноз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202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4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 прогноз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66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Фонд заработной платы по полному кругу предприятий,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 млн. руб.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13 358,0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14 222,0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15 161,0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16 828,0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18 679,0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229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Средняя заработная плата  в экономике района *, руб.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41 042,5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44 038,6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47 253,4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50 324,9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53 747,0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229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Объем инвестиций в основной капитал*, млн. руб.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3 501,4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3 650,0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3 686,0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2 838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2 385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229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Индекс потребительских цен (среднегодовой)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103,2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104,2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104,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02685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* - по крупным и средним предприятиям района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409" name="Номер слайда 1">
            <a:extLst>
              <a:ext uri="{FF2B5EF4-FFF2-40B4-BE49-F238E27FC236}">
                <a16:creationId xmlns="" xmlns:a16="http://schemas.microsoft.com/office/drawing/2014/main" id="{762B48A9-5918-4C03-813E-1BAFC237B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0164CA7E-8594-4EB1-B967-3FB89CB14567}" type="slidenum">
              <a:rPr lang="ru-RU" altLang="ru-RU" sz="1800">
                <a:solidFill>
                  <a:srgbClr val="FFFFFF"/>
                </a:solidFill>
              </a:rPr>
              <a:pPr/>
              <a:t>7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Заголовок 3">
            <a:extLst>
              <a:ext uri="{FF2B5EF4-FFF2-40B4-BE49-F238E27FC236}">
                <a16:creationId xmlns="" xmlns:a16="http://schemas.microsoft.com/office/drawing/2014/main" id="{642AF3D4-9B75-4546-A6A2-7054F2E7744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2263" y="404813"/>
            <a:ext cx="8821737" cy="647700"/>
          </a:xfrm>
        </p:spPr>
        <p:txBody>
          <a:bodyPr/>
          <a:lstStyle/>
          <a:p>
            <a:pPr algn="ctr"/>
            <a:r>
              <a:rPr lang="ru-RU" altLang="ru-RU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Дорожный фонд Пермского муниципального района, тыс. руб.</a:t>
            </a:r>
          </a:p>
        </p:txBody>
      </p:sp>
      <p:sp>
        <p:nvSpPr>
          <p:cNvPr id="91142" name="Прямоугольник 12">
            <a:extLst>
              <a:ext uri="{FF2B5EF4-FFF2-40B4-BE49-F238E27FC236}">
                <a16:creationId xmlns="" xmlns:a16="http://schemas.microsoft.com/office/drawing/2014/main" id="{2C678ED2-CF78-4F1C-8AC9-3F48DA670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4292600"/>
            <a:ext cx="18002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>
                <a:solidFill>
                  <a:srgbClr val="000000"/>
                </a:solidFill>
                <a:cs typeface="Times New Roman" panose="02020603050405020304" pitchFamily="18" charset="0"/>
              </a:rPr>
              <a:t>Содержание </a:t>
            </a:r>
          </a:p>
          <a:p>
            <a:pPr algn="ctr" eaLnBrk="1" hangingPunct="1"/>
            <a:r>
              <a:rPr lang="ru-RU" altLang="ru-RU" sz="1600">
                <a:solidFill>
                  <a:srgbClr val="000000"/>
                </a:solidFill>
                <a:cs typeface="Times New Roman" panose="02020603050405020304" pitchFamily="18" charset="0"/>
              </a:rPr>
              <a:t>местных  дорог</a:t>
            </a:r>
            <a:endParaRPr lang="ru-RU" altLang="ru-RU" sz="1600">
              <a:solidFill>
                <a:prstClr val="black"/>
              </a:solidFill>
            </a:endParaRPr>
          </a:p>
        </p:txBody>
      </p:sp>
      <p:sp>
        <p:nvSpPr>
          <p:cNvPr id="91143" name="Прямоугольник 15">
            <a:extLst>
              <a:ext uri="{FF2B5EF4-FFF2-40B4-BE49-F238E27FC236}">
                <a16:creationId xmlns="" xmlns:a16="http://schemas.microsoft.com/office/drawing/2014/main" id="{1C853633-BA4D-4975-B82B-EF8F4573D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9475" y="4437063"/>
            <a:ext cx="2016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>
                <a:solidFill>
                  <a:srgbClr val="000000"/>
                </a:solidFill>
                <a:cs typeface="Times New Roman" panose="02020603050405020304" pitchFamily="18" charset="0"/>
              </a:rPr>
              <a:t>Ремонт </a:t>
            </a:r>
          </a:p>
          <a:p>
            <a:pPr algn="ctr" eaLnBrk="1" hangingPunct="1"/>
            <a:r>
              <a:rPr lang="ru-RU" altLang="ru-RU" sz="1600">
                <a:solidFill>
                  <a:srgbClr val="000000"/>
                </a:solidFill>
                <a:cs typeface="Times New Roman" panose="02020603050405020304" pitchFamily="18" charset="0"/>
              </a:rPr>
              <a:t>местных  дорог</a:t>
            </a:r>
            <a:endParaRPr lang="ru-RU" altLang="ru-RU" sz="1600">
              <a:solidFill>
                <a:prstClr val="black"/>
              </a:solidFill>
            </a:endParaRPr>
          </a:p>
        </p:txBody>
      </p:sp>
      <p:sp>
        <p:nvSpPr>
          <p:cNvPr id="91144" name="Прямоугольник 16">
            <a:extLst>
              <a:ext uri="{FF2B5EF4-FFF2-40B4-BE49-F238E27FC236}">
                <a16:creationId xmlns="" xmlns:a16="http://schemas.microsoft.com/office/drawing/2014/main" id="{19EF124C-7D17-40F9-8792-1A05EAB3F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3663" y="4437063"/>
            <a:ext cx="24495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>
                <a:solidFill>
                  <a:srgbClr val="000000"/>
                </a:solidFill>
                <a:cs typeface="Times New Roman" panose="02020603050405020304" pitchFamily="18" charset="0"/>
              </a:rPr>
              <a:t>Строительство</a:t>
            </a:r>
          </a:p>
          <a:p>
            <a:pPr algn="ctr" eaLnBrk="1" hangingPunct="1"/>
            <a:r>
              <a:rPr lang="ru-RU" altLang="ru-RU" sz="1600">
                <a:solidFill>
                  <a:srgbClr val="000000"/>
                </a:solidFill>
                <a:cs typeface="Times New Roman" panose="02020603050405020304" pitchFamily="18" charset="0"/>
              </a:rPr>
              <a:t>местных  дорог</a:t>
            </a:r>
            <a:endParaRPr lang="ru-RU" altLang="ru-RU" sz="1600">
              <a:solidFill>
                <a:prstClr val="black"/>
              </a:solidFill>
            </a:endParaRPr>
          </a:p>
        </p:txBody>
      </p:sp>
      <p:sp>
        <p:nvSpPr>
          <p:cNvPr id="91145" name="Номер слайда 1">
            <a:extLst>
              <a:ext uri="{FF2B5EF4-FFF2-40B4-BE49-F238E27FC236}">
                <a16:creationId xmlns="" xmlns:a16="http://schemas.microsoft.com/office/drawing/2014/main" id="{D29A91F2-B2B0-45AA-85A2-493C02415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F787FF39-039A-4E6C-B9D3-43135CB6E842}" type="slidenum">
              <a:rPr lang="ru-RU" altLang="ru-RU" sz="1800">
                <a:solidFill>
                  <a:srgbClr val="FFFFFF"/>
                </a:solidFill>
              </a:rPr>
              <a:pPr/>
              <a:t>70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graphicFrame>
        <p:nvGraphicFramePr>
          <p:cNvPr id="11" name="Содержимое 5">
            <a:extLst>
              <a:ext uri="{FF2B5EF4-FFF2-40B4-BE49-F238E27FC236}">
                <a16:creationId xmlns="" xmlns:a16="http://schemas.microsoft.com/office/drawing/2014/main" id="{139CB474-F1C6-4077-969F-DB982BBB6C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0497438"/>
              </p:ext>
            </p:extLst>
          </p:nvPr>
        </p:nvGraphicFramePr>
        <p:xfrm>
          <a:off x="107950" y="1052513"/>
          <a:ext cx="8928100" cy="3305175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84546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0951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0951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3836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5180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7343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76605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расходов</a:t>
                      </a:r>
                      <a:endParaRPr lang="ru-RU" sz="14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Times New Roman" pitchFamily="18" charset="0"/>
                          <a:cs typeface="Times New Roman" pitchFamily="18" charset="0"/>
                        </a:rPr>
                        <a:t>Первоначальный</a:t>
                      </a:r>
                      <a:r>
                        <a:rPr lang="ru-RU" sz="13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3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en-US" sz="13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13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300" baseline="0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3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Times New Roman" pitchFamily="18" charset="0"/>
                          <a:cs typeface="Times New Roman" pitchFamily="18" charset="0"/>
                        </a:rPr>
                        <a:t>Уточненный </a:t>
                      </a:r>
                    </a:p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en-US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13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300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3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en-US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300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3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en-US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sz="13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300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3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3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300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3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3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01238"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Дорожный фонд –всего,</a:t>
                      </a:r>
                      <a:r>
                        <a:rPr lang="ru-RU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402 854,5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388 359,0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409 742,2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410 049,2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424 069,7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10484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Средства бюджета Пермского муниципального района</a:t>
                      </a: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218 508,7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264 665,8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296 186,3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240 908,4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248 240,8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480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Средства федерального бюджета</a:t>
                      </a: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100 000,0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100 000,0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793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Средства бюджета Пермского края</a:t>
                      </a: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84 345,8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23 693,2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113 555,9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169 140,8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175 828,9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1555" y="5021263"/>
            <a:ext cx="1863131" cy="17803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41387" y="5076182"/>
            <a:ext cx="1994213" cy="167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18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0192" y="5065635"/>
            <a:ext cx="2494237" cy="1558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560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Номер слайда 1">
            <a:extLst>
              <a:ext uri="{FF2B5EF4-FFF2-40B4-BE49-F238E27FC236}">
                <a16:creationId xmlns="" xmlns:a16="http://schemas.microsoft.com/office/drawing/2014/main" id="{552F43D7-6253-400F-A4E5-FC0AFAE1B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3DB69B08-C3A0-42E9-A552-39EF1412AD61}" type="slidenum">
              <a:rPr lang="ru-RU" altLang="ru-RU" sz="1800">
                <a:solidFill>
                  <a:srgbClr val="FFFFFF"/>
                </a:solidFill>
              </a:rPr>
              <a:pPr/>
              <a:t>71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82947" name="Заголовок 3">
            <a:extLst>
              <a:ext uri="{FF2B5EF4-FFF2-40B4-BE49-F238E27FC236}">
                <a16:creationId xmlns="" xmlns:a16="http://schemas.microsoft.com/office/drawing/2014/main" id="{DEEC0242-A7DB-45D1-A238-5BFD1B9570B9}"/>
              </a:ext>
            </a:extLst>
          </p:cNvPr>
          <p:cNvSpPr txBox="1">
            <a:spLocks/>
          </p:cNvSpPr>
          <p:nvPr/>
        </p:nvSpPr>
        <p:spPr bwMode="auto">
          <a:xfrm>
            <a:off x="2084137" y="682049"/>
            <a:ext cx="6732364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1" dirty="0">
                <a:solidFill>
                  <a:prstClr val="black"/>
                </a:solidFill>
                <a:cs typeface="Times New Roman" panose="02020603050405020304" pitchFamily="18" charset="0"/>
              </a:rPr>
              <a:t>Программа «Охрана окружающей среды в Пермском муниципальном районе», тыс. руб.</a:t>
            </a:r>
            <a:endParaRPr lang="ru-RU" altLang="ru-RU" sz="2000" b="1" dirty="0">
              <a:solidFill>
                <a:srgbClr val="424456"/>
              </a:solidFill>
              <a:cs typeface="Times New Roman" panose="02020603050405020304" pitchFamily="18" charset="0"/>
            </a:endParaRPr>
          </a:p>
        </p:txBody>
      </p:sp>
      <p:sp>
        <p:nvSpPr>
          <p:cNvPr id="82948" name="TextBox 1">
            <a:extLst>
              <a:ext uri="{FF2B5EF4-FFF2-40B4-BE49-F238E27FC236}">
                <a16:creationId xmlns="" xmlns:a16="http://schemas.microsoft.com/office/drawing/2014/main" id="{FDD7891E-A882-4060-9EE8-1644BF33D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696" y="1340768"/>
            <a:ext cx="753913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800" i="1" dirty="0">
                <a:solidFill>
                  <a:prstClr val="black"/>
                </a:solidFill>
              </a:rPr>
              <a:t>Цель программы: </a:t>
            </a:r>
            <a:r>
              <a:rPr lang="ru-RU" altLang="ru-RU" sz="1800" dirty="0">
                <a:solidFill>
                  <a:prstClr val="black"/>
                </a:solidFill>
              </a:rPr>
              <a:t>1. Повышение уровня экологической образованности населения</a:t>
            </a:r>
          </a:p>
          <a:p>
            <a:r>
              <a:rPr lang="ru-RU" altLang="ru-RU" sz="1800" dirty="0">
                <a:solidFill>
                  <a:prstClr val="black"/>
                </a:solidFill>
              </a:rPr>
              <a:t>2. Создание благоприятных условий жизни населения вблизи водных объектов 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="" xmlns:a16="http://schemas.microsoft.com/office/drawing/2014/main" id="{B22B5036-3125-4D93-84CB-8F35EDFC57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5254295"/>
              </p:ext>
            </p:extLst>
          </p:nvPr>
        </p:nvGraphicFramePr>
        <p:xfrm>
          <a:off x="395536" y="2708920"/>
          <a:ext cx="8499811" cy="1122477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749259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721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43363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marL="91441" marR="91441"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2022 </a:t>
                      </a:r>
                      <a:r>
                        <a:rPr lang="ru-RU" sz="1500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441" marR="91441" marT="45717" marB="45717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73552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Доля населения Пермского района, привлеченного к участию в экологической деятельности</a:t>
                      </a:r>
                    </a:p>
                  </a:txBody>
                  <a:tcPr marL="91441" marR="91441"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>
                          <a:latin typeface="Times New Roman" pitchFamily="18" charset="0"/>
                          <a:cs typeface="Times New Roman" pitchFamily="18" charset="0"/>
                        </a:rPr>
                        <a:t>47</a:t>
                      </a:r>
                    </a:p>
                  </a:txBody>
                  <a:tcPr marL="91441" marR="91441" marT="45717" marB="45717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" name="Диаграмма 20">
            <a:extLst>
              <a:ext uri="{FF2B5EF4-FFF2-40B4-BE49-F238E27FC236}">
                <a16:creationId xmlns="" xmlns:a16="http://schemas.microsoft.com/office/drawing/2014/main" id="{70F1A11B-2C39-4617-9557-A56ED1A75B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7629187"/>
              </p:ext>
            </p:extLst>
          </p:nvPr>
        </p:nvGraphicFramePr>
        <p:xfrm>
          <a:off x="1598464" y="4487912"/>
          <a:ext cx="6804025" cy="213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2976" name="Picture 32">
            <a:extLst>
              <a:ext uri="{FF2B5EF4-FFF2-40B4-BE49-F238E27FC236}">
                <a16:creationId xmlns="" xmlns:a16="http://schemas.microsoft.com/office/drawing/2014/main" id="{949974F1-3F15-4065-BDCD-9E080352F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6" y="404208"/>
            <a:ext cx="1697464" cy="169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18852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Заголовок 3">
            <a:extLst>
              <a:ext uri="{FF2B5EF4-FFF2-40B4-BE49-F238E27FC236}">
                <a16:creationId xmlns="" xmlns:a16="http://schemas.microsoft.com/office/drawing/2014/main" id="{25F42E62-9510-4C47-9496-A3AA29F9F25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24160" y="958346"/>
            <a:ext cx="7021513" cy="792162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«Охрана окружающей среды в Пермском муниципальном районе», тыс. руб.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2168B20A-213F-4C55-8EFE-67529AE77D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6520064"/>
              </p:ext>
            </p:extLst>
          </p:nvPr>
        </p:nvGraphicFramePr>
        <p:xfrm>
          <a:off x="217661" y="2245328"/>
          <a:ext cx="8750300" cy="4208464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623996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0619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041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1814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расходов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07" marB="45707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Уточненный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2021  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07" marB="45707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2022 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07" marB="45707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8400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 программа – всего,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в т.ч.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за счет средств бюджета Пермского муниципального района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за счет средств бюджета Пермского края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за счет средств федерального бюджета</a:t>
                      </a:r>
                      <a:endParaRPr lang="en-US" sz="18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за счет средств бюджетов сельских поселений</a:t>
                      </a:r>
                    </a:p>
                  </a:txBody>
                  <a:tcPr marL="18000" marR="18000" marT="17993" marB="17993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17 </a:t>
                      </a: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121,5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800" b="0" dirty="0">
                          <a:latin typeface="Times New Roman" pitchFamily="18" charset="0"/>
                          <a:cs typeface="Times New Roman" pitchFamily="18" charset="0"/>
                        </a:rPr>
                        <a:t>295,0</a:t>
                      </a:r>
                    </a:p>
                    <a:p>
                      <a:pPr algn="ctr"/>
                      <a:r>
                        <a:rPr lang="ru-RU" sz="1800" b="0" dirty="0">
                          <a:latin typeface="Times New Roman" pitchFamily="18" charset="0"/>
                          <a:cs typeface="Times New Roman" pitchFamily="18" charset="0"/>
                        </a:rPr>
                        <a:t>4 168,0</a:t>
                      </a:r>
                    </a:p>
                    <a:p>
                      <a:pPr algn="ctr"/>
                      <a:r>
                        <a:rPr lang="ru-RU" sz="1800" b="0" dirty="0">
                          <a:latin typeface="Times New Roman" pitchFamily="18" charset="0"/>
                          <a:cs typeface="Times New Roman" pitchFamily="18" charset="0"/>
                        </a:rPr>
                        <a:t>11 </a:t>
                      </a:r>
                      <a:r>
                        <a:rPr lang="ru-RU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268,9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800" b="0" dirty="0">
                          <a:latin typeface="Times New Roman" pitchFamily="18" charset="0"/>
                          <a:cs typeface="Times New Roman" pitchFamily="18" charset="0"/>
                        </a:rPr>
                        <a:t>1 389,6</a:t>
                      </a:r>
                    </a:p>
                  </a:txBody>
                  <a:tcPr marL="18000" marR="18000" marT="17993" marB="17993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478,0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478,0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7993" marB="17993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2036"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 «</a:t>
                      </a:r>
                      <a:r>
                        <a:rPr kumimoji="0" lang="ru-RU" sz="1800" kern="1200" dirty="0">
                          <a:latin typeface="Times New Roman" pitchFamily="18" charset="0"/>
                          <a:cs typeface="Times New Roman" pitchFamily="18" charset="0"/>
                        </a:rPr>
                        <a:t>Охрана окружающей среды</a:t>
                      </a: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7993" marB="17993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295,0</a:t>
                      </a:r>
                    </a:p>
                  </a:txBody>
                  <a:tcPr marL="18000" marR="18000" marT="17993" marB="17993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478,0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7993" marB="17993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32036">
                <a:tc>
                  <a:txBody>
                    <a:bodyPr/>
                    <a:lstStyle/>
                    <a:p>
                      <a:r>
                        <a:rPr kumimoji="0" lang="ru-RU" sz="1700" kern="1200" dirty="0">
                          <a:latin typeface="Times New Roman" pitchFamily="18" charset="0"/>
                          <a:cs typeface="Times New Roman" pitchFamily="18" charset="0"/>
                        </a:rPr>
                        <a:t>Мероприятие: Сохранение уровня экологической культуры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7993" marB="1799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295,0</a:t>
                      </a:r>
                    </a:p>
                  </a:txBody>
                  <a:tcPr marL="18000" marR="18000" marT="17993" marB="1799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478,0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7993" marB="17993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32036">
                <a:tc>
                  <a:txBody>
                    <a:bodyPr/>
                    <a:lstStyle/>
                    <a:p>
                      <a:r>
                        <a:rPr kumimoji="0" lang="ru-RU" sz="1800" kern="1200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 «Развитие водохозяйственного комплекса»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7993" marB="17993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16 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826,5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7993" marB="17993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7993" marB="17993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54165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7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Мероприятие: Капитальный ремонт ГТС пруда на р. </a:t>
                      </a:r>
                      <a:r>
                        <a:rPr lang="ru-RU" sz="17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Сарабаиха</a:t>
                      </a:r>
                      <a:r>
                        <a:rPr lang="ru-RU" sz="17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в с. </a:t>
                      </a:r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Култаево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7993" marB="1799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r>
                        <a:rPr lang="ru-RU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826,5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7993" marB="1799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7993" marB="17993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4002" name="Номер слайда 1">
            <a:extLst>
              <a:ext uri="{FF2B5EF4-FFF2-40B4-BE49-F238E27FC236}">
                <a16:creationId xmlns="" xmlns:a16="http://schemas.microsoft.com/office/drawing/2014/main" id="{EADABCC8-08F0-4FDC-B7F3-2B188F313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D65F746B-68FB-4F79-B1A0-A440BC213234}" type="slidenum">
              <a:rPr lang="ru-RU" altLang="ru-RU" sz="1800">
                <a:solidFill>
                  <a:srgbClr val="FFFFFF"/>
                </a:solidFill>
              </a:rPr>
              <a:pPr/>
              <a:t>72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7" name="Picture 32">
            <a:extLst>
              <a:ext uri="{FF2B5EF4-FFF2-40B4-BE49-F238E27FC236}">
                <a16:creationId xmlns="" xmlns:a16="http://schemas.microsoft.com/office/drawing/2014/main" id="{DC1A3882-5981-45FE-B569-183F065B7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6" y="404208"/>
            <a:ext cx="1697464" cy="169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18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="" xmlns:a16="http://schemas.microsoft.com/office/drawing/2014/main" id="{E40296FC-04AA-477D-B1AE-F94FDFFA07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4992592"/>
              </p:ext>
            </p:extLst>
          </p:nvPr>
        </p:nvGraphicFramePr>
        <p:xfrm>
          <a:off x="134937" y="818307"/>
          <a:ext cx="8829551" cy="5851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6083" name="Номер слайда 3">
            <a:extLst>
              <a:ext uri="{FF2B5EF4-FFF2-40B4-BE49-F238E27FC236}">
                <a16:creationId xmlns="" xmlns:a16="http://schemas.microsoft.com/office/drawing/2014/main" id="{1068A6B9-F563-4096-94F9-BD1424D91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F1623322-84BD-497E-850E-B7373AA0C761}" type="slidenum">
              <a:rPr lang="ru-RU" altLang="ru-RU" sz="1800">
                <a:solidFill>
                  <a:srgbClr val="FFFFFF"/>
                </a:solidFill>
              </a:rPr>
              <a:pPr/>
              <a:t>73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100354" name="Picture 2" descr="https://yur-gazeta.ru/wp-content/uploads/2020/10/mlg8n9rvylx-o36ga-h9gt-_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3394270" cy="2123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01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Номер слайда 1">
            <a:extLst>
              <a:ext uri="{FF2B5EF4-FFF2-40B4-BE49-F238E27FC236}">
                <a16:creationId xmlns="" xmlns:a16="http://schemas.microsoft.com/office/drawing/2014/main" id="{D169F50E-6EE2-4233-A1C6-FD645F957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D5CE4F40-2FDF-49F7-8B41-49FF08CAB0ED}" type="slidenum">
              <a:rPr lang="ru-RU" altLang="ru-RU" sz="1800">
                <a:solidFill>
                  <a:srgbClr val="FFFFFF"/>
                </a:solidFill>
              </a:rPr>
              <a:pPr/>
              <a:t>74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80899" name="Заголовок 3">
            <a:extLst>
              <a:ext uri="{FF2B5EF4-FFF2-40B4-BE49-F238E27FC236}">
                <a16:creationId xmlns="" xmlns:a16="http://schemas.microsoft.com/office/drawing/2014/main" id="{1419CAEC-970E-47C3-B839-CAF3ACDF78C3}"/>
              </a:ext>
            </a:extLst>
          </p:cNvPr>
          <p:cNvSpPr txBox="1">
            <a:spLocks/>
          </p:cNvSpPr>
          <p:nvPr/>
        </p:nvSpPr>
        <p:spPr bwMode="auto">
          <a:xfrm>
            <a:off x="1835696" y="660510"/>
            <a:ext cx="7092404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1" dirty="0">
                <a:cs typeface="Times New Roman" panose="02020603050405020304" pitchFamily="18" charset="0"/>
              </a:rPr>
              <a:t>Программа «Экономическое развитие Пермского муниципального района, тыс. руб.</a:t>
            </a:r>
            <a:endParaRPr lang="ru-RU" altLang="ru-RU" sz="2000" b="1" dirty="0">
              <a:solidFill>
                <a:schemeClr val="tx2"/>
              </a:solidFill>
              <a:cs typeface="Times New Roman" panose="02020603050405020304" pitchFamily="18" charset="0"/>
            </a:endParaRPr>
          </a:p>
        </p:txBody>
      </p:sp>
      <p:sp>
        <p:nvSpPr>
          <p:cNvPr id="80900" name="TextBox 1">
            <a:extLst>
              <a:ext uri="{FF2B5EF4-FFF2-40B4-BE49-F238E27FC236}">
                <a16:creationId xmlns="" xmlns:a16="http://schemas.microsoft.com/office/drawing/2014/main" id="{6CBDBC95-9A4C-4173-B67E-1E8ACD0CD3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204" y="1452673"/>
            <a:ext cx="66491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i="1" dirty="0"/>
              <a:t>Цель программы: </a:t>
            </a:r>
            <a:r>
              <a:rPr lang="ru-RU" altLang="ru-RU" sz="1600" dirty="0"/>
              <a:t>создание условий для экономического роста Пермского муниципального района. 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="" xmlns:a16="http://schemas.microsoft.com/office/drawing/2014/main" id="{859FC16A-4CED-4253-89B3-0031C34D5B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676560"/>
              </p:ext>
            </p:extLst>
          </p:nvPr>
        </p:nvGraphicFramePr>
        <p:xfrm>
          <a:off x="395536" y="2204864"/>
          <a:ext cx="8428758" cy="1839157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74299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9879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48545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marL="91446" marR="91446" marT="45674" marB="456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2022 </a:t>
                      </a:r>
                      <a:r>
                        <a:rPr lang="ru-RU" sz="1500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446" marR="91446" marT="45674" marB="45674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5186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Турпоток (чел.)</a:t>
                      </a:r>
                    </a:p>
                  </a:txBody>
                  <a:tcPr marL="91446" marR="91446" marT="45674" marB="456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74 844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6" marR="91446" marT="45674" marB="45674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6396">
                <a:tc>
                  <a:txBody>
                    <a:bodyPr/>
                    <a:lstStyle/>
                    <a:p>
                      <a:r>
                        <a:rPr kumimoji="0" lang="ru-RU" sz="16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Число субъектов малого и среднего предпринимательства (ед.)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6" marR="91446" marT="45674" marB="456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4 892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6" marR="91446" marT="45674" marB="45674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79025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индивидуальных предпринимателей в расчете на 1000 жителей населения (ед.)</a:t>
                      </a:r>
                    </a:p>
                  </a:txBody>
                  <a:tcPr marL="91446" marR="91446" marT="45674" marB="456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32,93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6" marR="91446" marT="45674" marB="45674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" name="Диаграмма 20">
            <a:extLst>
              <a:ext uri="{FF2B5EF4-FFF2-40B4-BE49-F238E27FC236}">
                <a16:creationId xmlns="" xmlns:a16="http://schemas.microsoft.com/office/drawing/2014/main" id="{CA10716B-FAE1-43C1-B427-8CB2F3BFBE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8073244"/>
              </p:ext>
            </p:extLst>
          </p:nvPr>
        </p:nvGraphicFramePr>
        <p:xfrm>
          <a:off x="1238424" y="4293096"/>
          <a:ext cx="7092057" cy="22771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0932" name="Picture 2" descr="https://1tulatv.ru/sites/default/files/82_v_bad_news_for_borrowers_the_economy_could_improve_this_year_51109100.jpg">
            <a:extLst>
              <a:ext uri="{FF2B5EF4-FFF2-40B4-BE49-F238E27FC236}">
                <a16:creationId xmlns="" xmlns:a16="http://schemas.microsoft.com/office/drawing/2014/main" id="{DEF5B9A5-978D-4657-99AB-10F7F2B09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21" y="509780"/>
            <a:ext cx="2373990" cy="1335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Заголовок 3">
            <a:extLst>
              <a:ext uri="{FF2B5EF4-FFF2-40B4-BE49-F238E27FC236}">
                <a16:creationId xmlns="" xmlns:a16="http://schemas.microsoft.com/office/drawing/2014/main" id="{4B10FEC0-4956-42BA-BF79-B86F4FB2B10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76375" y="188913"/>
            <a:ext cx="7380288" cy="1295400"/>
          </a:xfrm>
        </p:spPr>
        <p:txBody>
          <a:bodyPr/>
          <a:lstStyle/>
          <a:p>
            <a:pPr algn="ctr"/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«Экономическое развитие Пермского муниципального района», тыс. руб.</a:t>
            </a:r>
          </a:p>
        </p:txBody>
      </p:sp>
      <p:sp>
        <p:nvSpPr>
          <p:cNvPr id="81923" name="Номер слайда 1">
            <a:extLst>
              <a:ext uri="{FF2B5EF4-FFF2-40B4-BE49-F238E27FC236}">
                <a16:creationId xmlns="" xmlns:a16="http://schemas.microsoft.com/office/drawing/2014/main" id="{7D5A8948-4945-402D-B087-B8761981A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94DB8667-E3D3-4C68-A720-E74BC4EE39A9}" type="slidenum">
              <a:rPr lang="ru-RU" altLang="ru-RU" sz="1800">
                <a:solidFill>
                  <a:srgbClr val="FFFFFF"/>
                </a:solidFill>
              </a:rPr>
              <a:pPr/>
              <a:t>75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81924" name="Picture 2" descr="http://ria56.ru/uploads/images/biznes(2).jpg">
            <a:extLst>
              <a:ext uri="{FF2B5EF4-FFF2-40B4-BE49-F238E27FC236}">
                <a16:creationId xmlns="" xmlns:a16="http://schemas.microsoft.com/office/drawing/2014/main" id="{36C13023-8E56-4A45-82BF-8FAAF481A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122555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Таблица 6">
            <a:extLst>
              <a:ext uri="{FF2B5EF4-FFF2-40B4-BE49-F238E27FC236}">
                <a16:creationId xmlns="" xmlns:a16="http://schemas.microsoft.com/office/drawing/2014/main" id="{A0367282-FA7A-4FF6-857C-2674E44532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849938"/>
              </p:ext>
            </p:extLst>
          </p:nvPr>
        </p:nvGraphicFramePr>
        <p:xfrm>
          <a:off x="107504" y="1239838"/>
          <a:ext cx="8928100" cy="4951589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587792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4814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0203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1811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расходов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1" marR="91421" marT="45681" marB="4568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Уточненный 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1" marR="91421" marT="45681" marB="4568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1" marR="91421" marT="45681" marB="4568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23700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</a:t>
                      </a:r>
                      <a:r>
                        <a:rPr lang="ru-RU" sz="16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– всего </a:t>
                      </a:r>
                    </a:p>
                    <a:p>
                      <a:r>
                        <a:rPr lang="ru-RU" sz="16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(за счет средств бюджета Пермского муниципального района)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7990" marB="179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2 305,0</a:t>
                      </a:r>
                    </a:p>
                  </a:txBody>
                  <a:tcPr marL="17996" marR="17996" marT="17990" marB="179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59</a:t>
                      </a: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en-US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7990" marB="179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23700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«</a:t>
                      </a:r>
                      <a:r>
                        <a:rPr kumimoji="0" lang="ru-RU" sz="1600" kern="1200" dirty="0">
                          <a:latin typeface="Times New Roman" pitchFamily="18" charset="0"/>
                          <a:cs typeface="Times New Roman" pitchFamily="18" charset="0"/>
                        </a:rPr>
                        <a:t>Поддержка малого и среднего предпринимательства в Пермском муниципальном районе</a:t>
                      </a: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7990" marB="179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1600" baseline="0" dirty="0">
                          <a:latin typeface="Times New Roman" pitchFamily="18" charset="0"/>
                          <a:cs typeface="Times New Roman" pitchFamily="18" charset="0"/>
                        </a:rPr>
                        <a:t> 939,2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7990" marB="1799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16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r>
                        <a:rPr lang="en-US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9,</a:t>
                      </a:r>
                      <a:r>
                        <a:rPr lang="en-US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7990" marB="1799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23700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kumimoji="0" lang="ru-RU" sz="1600" kern="1200" dirty="0">
                          <a:latin typeface="Times New Roman" pitchFamily="18" charset="0"/>
                          <a:cs typeface="Times New Roman" pitchFamily="18" charset="0"/>
                        </a:rPr>
                        <a:t>Мероприятие: </a:t>
                      </a:r>
                      <a:r>
                        <a:rPr kumimoji="0" lang="ru-RU" sz="16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Информационная поддержка субъектов малого и среднего предпринимательства </a:t>
                      </a:r>
                      <a:endParaRPr lang="ru-RU" sz="160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7990" marB="179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25,2</a:t>
                      </a:r>
                    </a:p>
                  </a:txBody>
                  <a:tcPr marL="17996" marR="17996" marT="17990" marB="179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26,2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7990" marB="179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23700">
                <a:tc>
                  <a:txBody>
                    <a:bodyPr/>
                    <a:lstStyle/>
                    <a:p>
                      <a:r>
                        <a:rPr kumimoji="0" lang="ru-RU" sz="1600" kern="1200" dirty="0">
                          <a:latin typeface="Times New Roman" pitchFamily="18" charset="0"/>
                          <a:cs typeface="Times New Roman" pitchFamily="18" charset="0"/>
                        </a:rPr>
                        <a:t>Мероприятие:</a:t>
                      </a:r>
                      <a:r>
                        <a:rPr kumimoji="0" lang="en-US" sz="1600" kern="1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Пропаганда и популяризация предпринимательской деятельности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7990" marB="179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814,5</a:t>
                      </a:r>
                    </a:p>
                  </a:txBody>
                  <a:tcPr marL="17996" marR="17996" marT="17990" marB="179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847,0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7990" marB="179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23700">
                <a:tc>
                  <a:txBody>
                    <a:bodyPr/>
                    <a:lstStyle/>
                    <a:p>
                      <a:r>
                        <a:rPr kumimoji="0" lang="ru-RU" sz="1600" kern="1200" dirty="0">
                          <a:latin typeface="Times New Roman" pitchFamily="18" charset="0"/>
                          <a:cs typeface="Times New Roman" pitchFamily="18" charset="0"/>
                        </a:rPr>
                        <a:t>Мероприятие:</a:t>
                      </a:r>
                      <a:r>
                        <a:rPr kumimoji="0" lang="en-US" sz="1600" kern="1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kern="1200" baseline="0" dirty="0">
                          <a:latin typeface="Times New Roman" pitchFamily="18" charset="0"/>
                          <a:cs typeface="Times New Roman" pitchFamily="18" charset="0"/>
                        </a:rPr>
                        <a:t>Консультационная поддержка субъектов малого предпринимательства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7990" marB="179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907,0</a:t>
                      </a:r>
                    </a:p>
                  </a:txBody>
                  <a:tcPr marL="17996" marR="17996" marT="17990" marB="179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943,3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7990" marB="179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67564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Мероприятие: </a:t>
                      </a:r>
                      <a:r>
                        <a:rPr kumimoji="0" lang="ru-RU" sz="16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Создание условий для привлечения инвестиций в экономику района субъектами малого и  среднего предпринимательства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2" marB="1799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163,2</a:t>
                      </a:r>
                    </a:p>
                  </a:txBody>
                  <a:tcPr marL="17999" marR="17999" marT="17992" marB="1799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132,9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2" marB="17992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23704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Мероприятие:</a:t>
                      </a:r>
                      <a:r>
                        <a:rPr lang="ru-RU" sz="16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Создание условий для развития добросовестной конкуренции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2" marB="1799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29,3</a:t>
                      </a:r>
                    </a:p>
                  </a:txBody>
                  <a:tcPr marL="17999" marR="17999" marT="17992" marB="1799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30,0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2" marB="17992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523704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kumimoji="0" lang="ru-RU" sz="1600" kern="1200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 «Развитие туризма в Пермском муниципальном районе»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2" marB="17992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365,8</a:t>
                      </a:r>
                    </a:p>
                  </a:txBody>
                  <a:tcPr marL="17999" marR="17999" marT="17992" marB="17992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379,7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2" marB="17992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Номер слайда 1">
            <a:extLst>
              <a:ext uri="{FF2B5EF4-FFF2-40B4-BE49-F238E27FC236}">
                <a16:creationId xmlns="" xmlns:a16="http://schemas.microsoft.com/office/drawing/2014/main" id="{BAE6D41D-DC99-4DC5-9900-FACB428FC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F3B7F537-4906-4F53-8146-BE2CB50592F8}" type="slidenum">
              <a:rPr lang="ru-RU" altLang="ru-RU" sz="1800">
                <a:solidFill>
                  <a:srgbClr val="FFFFFF"/>
                </a:solidFill>
              </a:rPr>
              <a:pPr/>
              <a:t>76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84995" name="Заголовок 3">
            <a:extLst>
              <a:ext uri="{FF2B5EF4-FFF2-40B4-BE49-F238E27FC236}">
                <a16:creationId xmlns="" xmlns:a16="http://schemas.microsoft.com/office/drawing/2014/main" id="{F8C45C99-8304-4E55-A0EF-126E171C3D17}"/>
              </a:ext>
            </a:extLst>
          </p:cNvPr>
          <p:cNvSpPr txBox="1">
            <a:spLocks/>
          </p:cNvSpPr>
          <p:nvPr/>
        </p:nvSpPr>
        <p:spPr bwMode="auto">
          <a:xfrm>
            <a:off x="1700672" y="693152"/>
            <a:ext cx="7082966" cy="935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2000" b="1" dirty="0">
                <a:cs typeface="Times New Roman" panose="02020603050405020304" pitchFamily="18" charset="0"/>
              </a:rPr>
              <a:t>Программа «Сельское хозяйство и </a:t>
            </a:r>
            <a:r>
              <a:rPr lang="ru-RU" altLang="ru-RU" sz="2000" b="1" dirty="0" smtClean="0">
                <a:cs typeface="Times New Roman" panose="02020603050405020304" pitchFamily="18" charset="0"/>
              </a:rPr>
              <a:t>комплексное </a:t>
            </a:r>
            <a:r>
              <a:rPr lang="ru-RU" altLang="ru-RU" sz="2000" b="1" dirty="0">
                <a:cs typeface="Times New Roman" panose="02020603050405020304" pitchFamily="18" charset="0"/>
              </a:rPr>
              <a:t>развитие сельских территорий Пермского муниципального района»</a:t>
            </a:r>
            <a:endParaRPr lang="ru-RU" altLang="ru-RU" sz="2000" dirty="0">
              <a:solidFill>
                <a:schemeClr val="tx2"/>
              </a:solidFill>
              <a:cs typeface="Times New Roman" panose="02020603050405020304" pitchFamily="18" charset="0"/>
            </a:endParaRPr>
          </a:p>
        </p:txBody>
      </p:sp>
      <p:sp>
        <p:nvSpPr>
          <p:cNvPr id="84996" name="TextBox 1">
            <a:extLst>
              <a:ext uri="{FF2B5EF4-FFF2-40B4-BE49-F238E27FC236}">
                <a16:creationId xmlns="" xmlns:a16="http://schemas.microsoft.com/office/drawing/2014/main" id="{3277B73E-C84D-4540-8D32-082A0E5C4F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7704" y="1562826"/>
            <a:ext cx="687593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i="1" dirty="0"/>
              <a:t>Цель программы: </a:t>
            </a:r>
            <a:r>
              <a:rPr lang="ru-RU" altLang="ru-RU" sz="1600" dirty="0"/>
              <a:t>Повышение занятости, доходов и качества жизни сельского населения Пермского муниципального района, а также рост доходности и эффективности сельскохозяйственных товаропроизводителей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="" xmlns:a16="http://schemas.microsoft.com/office/drawing/2014/main" id="{F163B84C-4788-46CE-A490-62B81BE24C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9046348"/>
              </p:ext>
            </p:extLst>
          </p:nvPr>
        </p:nvGraphicFramePr>
        <p:xfrm>
          <a:off x="250824" y="2509838"/>
          <a:ext cx="8641655" cy="1623262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76176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2402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43098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marL="91449" marR="91449" marT="45703" marB="45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2022 </a:t>
                      </a:r>
                      <a:r>
                        <a:rPr lang="ru-RU" sz="1500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449" marR="91449" marT="45703" marB="45703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40082">
                <a:tc>
                  <a:txBody>
                    <a:bodyPr/>
                    <a:lstStyle/>
                    <a:p>
                      <a:r>
                        <a:rPr kumimoji="0" lang="ru-RU" sz="18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Индекс физического объема сельскохозяйственной продукции в хозяйствах всех категорий (%)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9" marR="91449" marT="45703" marB="45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>
                          <a:latin typeface="Times New Roman" pitchFamily="18" charset="0"/>
                          <a:cs typeface="Times New Roman" pitchFamily="18" charset="0"/>
                        </a:rPr>
                        <a:t>101,1</a:t>
                      </a:r>
                    </a:p>
                  </a:txBody>
                  <a:tcPr marL="91449" marR="91449" marT="45703" marB="45703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40082">
                <a:tc>
                  <a:txBody>
                    <a:bodyPr/>
                    <a:lstStyle/>
                    <a:p>
                      <a:r>
                        <a:rPr kumimoji="0" lang="ru-RU" sz="18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Посевные площади сельскохозяйственных культур в хозяйствах всех категорий(га)</a:t>
                      </a:r>
                    </a:p>
                  </a:txBody>
                  <a:tcPr marL="91449" marR="91449" marT="45703" marB="45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latin typeface="Times New Roman" pitchFamily="18" charset="0"/>
                          <a:cs typeface="Times New Roman" pitchFamily="18" charset="0"/>
                        </a:rPr>
                        <a:t>30 209</a:t>
                      </a:r>
                      <a:endParaRPr lang="ru-RU" sz="1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9" marR="91449" marT="45703" marB="45703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" name="Диаграмма 20">
            <a:extLst>
              <a:ext uri="{FF2B5EF4-FFF2-40B4-BE49-F238E27FC236}">
                <a16:creationId xmlns="" xmlns:a16="http://schemas.microsoft.com/office/drawing/2014/main" id="{15319EB0-668A-4B63-B08E-2BCF837FF3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6087971"/>
              </p:ext>
            </p:extLst>
          </p:nvPr>
        </p:nvGraphicFramePr>
        <p:xfrm>
          <a:off x="1238424" y="4389438"/>
          <a:ext cx="6804025" cy="2420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5020" name="Picture 28">
            <a:extLst>
              <a:ext uri="{FF2B5EF4-FFF2-40B4-BE49-F238E27FC236}">
                <a16:creationId xmlns="" xmlns:a16="http://schemas.microsoft.com/office/drawing/2014/main" id="{814E6A8D-7BBF-465D-9961-F284AE98A3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1"/>
          <a:stretch/>
        </p:blipFill>
        <p:spPr bwMode="auto">
          <a:xfrm>
            <a:off x="0" y="625151"/>
            <a:ext cx="1700671" cy="163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Заголовок 3">
            <a:extLst>
              <a:ext uri="{FF2B5EF4-FFF2-40B4-BE49-F238E27FC236}">
                <a16:creationId xmlns="" xmlns:a16="http://schemas.microsoft.com/office/drawing/2014/main" id="{C41D9FA6-1B6A-4155-B2BF-7E3E7843B2E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55751" y="548680"/>
            <a:ext cx="7380287" cy="1008112"/>
          </a:xfrm>
        </p:spPr>
        <p:txBody>
          <a:bodyPr/>
          <a:lstStyle/>
          <a:p>
            <a:pPr algn="ctr"/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«Сельское хозяйство и </a:t>
            </a: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комплексное 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сельских территорий Пермского муниципального района», тыс. руб.</a:t>
            </a:r>
          </a:p>
        </p:txBody>
      </p:sp>
      <p:sp>
        <p:nvSpPr>
          <p:cNvPr id="86019" name="Номер слайда 1">
            <a:extLst>
              <a:ext uri="{FF2B5EF4-FFF2-40B4-BE49-F238E27FC236}">
                <a16:creationId xmlns="" xmlns:a16="http://schemas.microsoft.com/office/drawing/2014/main" id="{3B76A11A-C054-415B-B303-01B0430D6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515DA74D-BED4-4EB7-B22E-914829AC7DF4}" type="slidenum">
              <a:rPr lang="ru-RU" altLang="ru-RU" sz="1800">
                <a:solidFill>
                  <a:srgbClr val="FFFFFF"/>
                </a:solidFill>
              </a:rPr>
              <a:pPr/>
              <a:t>77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="" xmlns:a16="http://schemas.microsoft.com/office/drawing/2014/main" id="{0C1E4F9C-A1A2-44DF-B481-33C3AC3B52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287943"/>
              </p:ext>
            </p:extLst>
          </p:nvPr>
        </p:nvGraphicFramePr>
        <p:xfrm>
          <a:off x="107504" y="1613560"/>
          <a:ext cx="8928100" cy="4783865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636551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8654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7603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5713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расходов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marT="45668" marB="4566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Уточненный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marT="45668" marB="4566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2022 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marT="45668" marB="4566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407690">
                <a:tc>
                  <a:txBody>
                    <a:bodyPr/>
                    <a:lstStyle/>
                    <a:p>
                      <a:r>
                        <a:rPr lang="ru-RU" sz="15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Муниципальная</a:t>
                      </a:r>
                      <a:r>
                        <a:rPr lang="ru-RU" sz="15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программа – всего </a:t>
                      </a:r>
                    </a:p>
                    <a:p>
                      <a:r>
                        <a:rPr lang="ru-RU" sz="15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</a:t>
                      </a:r>
                      <a:r>
                        <a:rPr lang="ru-RU" sz="15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т.ч</a:t>
                      </a:r>
                      <a:r>
                        <a:rPr lang="ru-RU" sz="15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r>
                        <a:rPr lang="ru-RU" sz="15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 счет средств федерального бюджета</a:t>
                      </a:r>
                    </a:p>
                    <a:p>
                      <a:r>
                        <a:rPr lang="ru-RU" sz="15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 счет средств бюджета Пермского края</a:t>
                      </a:r>
                    </a:p>
                    <a:p>
                      <a:r>
                        <a:rPr lang="ru-RU" sz="15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 счет средств бюджета Пермского муниципального района</a:t>
                      </a:r>
                    </a:p>
                    <a:p>
                      <a:r>
                        <a:rPr lang="ru-RU" sz="15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 счет средств бюджетов сельских поселений</a:t>
                      </a:r>
                      <a:endParaRPr lang="ru-RU" sz="15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83" marB="17983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17 854,0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5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5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1 779,8</a:t>
                      </a:r>
                      <a:endParaRPr lang="ru-RU" sz="15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500" b="0" dirty="0" smtClean="0">
                          <a:latin typeface="Times New Roman" pitchFamily="18" charset="0"/>
                          <a:cs typeface="Times New Roman" pitchFamily="18" charset="0"/>
                        </a:rPr>
                        <a:t>897,2</a:t>
                      </a:r>
                      <a:endParaRPr lang="ru-RU" sz="15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5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14 320,7</a:t>
                      </a:r>
                    </a:p>
                    <a:p>
                      <a:pPr algn="ctr"/>
                      <a:r>
                        <a:rPr lang="ru-RU" sz="1500" b="0" dirty="0" smtClean="0">
                          <a:latin typeface="Times New Roman" pitchFamily="18" charset="0"/>
                          <a:cs typeface="Times New Roman" pitchFamily="18" charset="0"/>
                        </a:rPr>
                        <a:t>856,3</a:t>
                      </a:r>
                      <a:endParaRPr lang="ru-RU" sz="15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83" marB="17983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14 402,1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5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420,1</a:t>
                      </a:r>
                      <a:endParaRPr lang="ru-RU" sz="15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5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22,1</a:t>
                      </a:r>
                      <a:endParaRPr lang="ru-RU" sz="15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5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13 720,5</a:t>
                      </a:r>
                    </a:p>
                    <a:p>
                      <a:pPr algn="ctr"/>
                      <a:r>
                        <a:rPr lang="ru-RU" sz="15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239,4</a:t>
                      </a:r>
                      <a:endParaRPr lang="ru-RU" sz="15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83" marB="17983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95032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 «Поддержка малых форм хозяйствования»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83" marB="17983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634,8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83" marB="17983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592,0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83" marB="17983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89483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Предоставление субсидий на </a:t>
                      </a:r>
                      <a:r>
                        <a:rPr kumimoji="0" lang="ru-RU" sz="1400" kern="1200" dirty="0">
                          <a:latin typeface="Times New Roman" pitchFamily="18" charset="0"/>
                          <a:cs typeface="Times New Roman" pitchFamily="18" charset="0"/>
                        </a:rPr>
                        <a:t>возмещение части затрат сельскохозяйственным товаропроизводителям на организацию и проведение ярмарочных мероприятий, проведение конкурса "Лучшее личное подсобное хозяйство Пермского муниципального района»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83" marB="1798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334,8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83" marB="1798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292,0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83" marB="17983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62724"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ru-RU" sz="14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Возмещение части затрат на приобретение земель сельскохозяйственного  назначения</a:t>
                      </a:r>
                    </a:p>
                  </a:txBody>
                  <a:tcPr marL="17999" marR="17999" marT="17983" marB="1798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83" marB="1798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marL="17999" marR="17999" marT="17983" marB="17983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62724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«Поддержка сельхозтоваропроизводителей способствующая повышению эффективности сельскохозяйственного производства»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83" marB="17983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1 159,4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83" marB="17983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205,7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83" marB="17983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10408">
                <a:tc>
                  <a:txBody>
                    <a:bodyPr/>
                    <a:lstStyle/>
                    <a:p>
                      <a:pPr algn="l"/>
                      <a:r>
                        <a:rPr kumimoji="0" lang="ru-RU" sz="1400" kern="1200" dirty="0">
                          <a:latin typeface="Times New Roman" pitchFamily="18" charset="0"/>
                          <a:cs typeface="Times New Roman" pitchFamily="18" charset="0"/>
                        </a:rPr>
                        <a:t>Предоставление субсидий на возмещение затрат юридическим лицам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83" marB="1798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1 159,4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83" marB="1798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1 205,7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83" marB="17983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49337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Подпрограмма «Обеспечение реализации муниципальной программы»</a:t>
                      </a:r>
                    </a:p>
                  </a:txBody>
                  <a:tcPr marL="17999" marR="17999" marT="17979" marB="17979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13 329,9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79" marB="17979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11 972,8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79" marB="17979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49337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Подпрограмма «Комплексное развитие сельских территорий»</a:t>
                      </a:r>
                    </a:p>
                  </a:txBody>
                  <a:tcPr marL="17999" marR="17999" marT="17979" marB="17979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2 729,9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79" marB="17979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631,6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79" marB="17979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6" name="Picture 28">
            <a:extLst>
              <a:ext uri="{FF2B5EF4-FFF2-40B4-BE49-F238E27FC236}">
                <a16:creationId xmlns="" xmlns:a16="http://schemas.microsoft.com/office/drawing/2014/main" id="{91726735-F68A-4B30-A530-C6A86DA5E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64" y="368300"/>
            <a:ext cx="1231559" cy="123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Номер слайда 1">
            <a:extLst>
              <a:ext uri="{FF2B5EF4-FFF2-40B4-BE49-F238E27FC236}">
                <a16:creationId xmlns="" xmlns:a16="http://schemas.microsoft.com/office/drawing/2014/main" id="{462C1B7C-7FB4-4B1C-BFA9-4B4CA72EC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31343F83-4C8B-4476-96F0-6C862AF7FCF8}" type="slidenum">
              <a:rPr lang="ru-RU" altLang="ru-RU" sz="1800">
                <a:solidFill>
                  <a:srgbClr val="FFFFFF"/>
                </a:solidFill>
              </a:rPr>
              <a:pPr/>
              <a:t>78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87043" name="Заголовок 3">
            <a:extLst>
              <a:ext uri="{FF2B5EF4-FFF2-40B4-BE49-F238E27FC236}">
                <a16:creationId xmlns="" xmlns:a16="http://schemas.microsoft.com/office/drawing/2014/main" id="{4551AB65-B5AB-4F71-827C-9745D0889326}"/>
              </a:ext>
            </a:extLst>
          </p:cNvPr>
          <p:cNvSpPr txBox="1">
            <a:spLocks/>
          </p:cNvSpPr>
          <p:nvPr/>
        </p:nvSpPr>
        <p:spPr bwMode="auto">
          <a:xfrm>
            <a:off x="1979712" y="188914"/>
            <a:ext cx="7164288" cy="869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000" b="1" dirty="0">
                <a:cs typeface="Times New Roman" panose="02020603050405020304" pitchFamily="18" charset="0"/>
              </a:rPr>
              <a:t>Программа «Управление земельными ресурсами и имуществом  Пермского муниципального района», тыс. руб.</a:t>
            </a:r>
            <a:endParaRPr lang="ru-RU" altLang="ru-RU" sz="2000" b="1" dirty="0">
              <a:solidFill>
                <a:schemeClr val="tx2"/>
              </a:solidFill>
              <a:cs typeface="Times New Roman" panose="02020603050405020304" pitchFamily="18" charset="0"/>
            </a:endParaRPr>
          </a:p>
        </p:txBody>
      </p:sp>
      <p:sp>
        <p:nvSpPr>
          <p:cNvPr id="87044" name="TextBox 1">
            <a:extLst>
              <a:ext uri="{FF2B5EF4-FFF2-40B4-BE49-F238E27FC236}">
                <a16:creationId xmlns="" xmlns:a16="http://schemas.microsoft.com/office/drawing/2014/main" id="{F3C5C667-B34A-44B9-8006-1C98ADD0C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7636" y="908050"/>
            <a:ext cx="71642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i="1" dirty="0"/>
              <a:t>Цель программы: </a:t>
            </a:r>
            <a:r>
              <a:rPr lang="ru-RU" altLang="ru-RU" sz="1600" dirty="0"/>
              <a:t>повышение эффективности управления и распоряжения муниципальным имуществом и земельными ресурсами Пермского района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="" xmlns:a16="http://schemas.microsoft.com/office/drawing/2014/main" id="{F6CD285C-6C53-4752-8FAC-FFA990DD49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0492660"/>
              </p:ext>
            </p:extLst>
          </p:nvPr>
        </p:nvGraphicFramePr>
        <p:xfrm>
          <a:off x="89234" y="1516760"/>
          <a:ext cx="8784530" cy="3748802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80226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6188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56056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marL="91437" marR="91437" marT="45703" marB="45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2022 </a:t>
                      </a: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437" marR="91437" marT="45703" marB="45703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7655">
                <a:tc>
                  <a:txBody>
                    <a:bodyPr/>
                    <a:lstStyle/>
                    <a:p>
                      <a:r>
                        <a:rPr kumimoji="0" lang="ru-RU" sz="16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Выполнение плановых показателей по доходам  от использования имущества и земельных участков (%)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03" marB="45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91437" marR="91437" marT="45703" marB="45703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87655">
                <a:tc>
                  <a:txBody>
                    <a:bodyPr/>
                    <a:lstStyle/>
                    <a:p>
                      <a:r>
                        <a:rPr kumimoji="0" lang="ru-RU" sz="16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Обеспечение земельными участками многодетных семей на территории Пермского муниципального района (</a:t>
                      </a:r>
                      <a:r>
                        <a:rPr kumimoji="0" lang="ru-RU" sz="16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ед</a:t>
                      </a:r>
                      <a:r>
                        <a:rPr kumimoji="0" lang="ru-RU" sz="16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91437" marR="91437" marT="45703" marB="45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91437" marR="91437" marT="45703" marB="45703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9538">
                <a:tc>
                  <a:txBody>
                    <a:bodyPr/>
                    <a:lstStyle/>
                    <a:p>
                      <a:r>
                        <a:rPr kumimoji="0" lang="ru-RU" sz="16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Обеспечение земельными участками инвалидов и семей, имеющих в своем составе инвалидов (</a:t>
                      </a:r>
                      <a:r>
                        <a:rPr kumimoji="0" lang="ru-RU" sz="16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ед</a:t>
                      </a:r>
                      <a:r>
                        <a:rPr kumimoji="0" lang="ru-RU" sz="16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91437" marR="91437" marT="45703" marB="45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03" marB="45703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87655">
                <a:tc>
                  <a:txBody>
                    <a:bodyPr/>
                    <a:lstStyle/>
                    <a:p>
                      <a:r>
                        <a:rPr kumimoji="0" lang="ru-RU" sz="16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Протяженность автомобильных дорог, в отношении которых проведены кадастровые и землеустроительные работы  (км)</a:t>
                      </a:r>
                    </a:p>
                  </a:txBody>
                  <a:tcPr marL="91437" marR="91437" marT="45703" marB="45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03" marB="45703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85779">
                <a:tc>
                  <a:txBody>
                    <a:bodyPr/>
                    <a:lstStyle/>
                    <a:p>
                      <a:r>
                        <a:rPr kumimoji="0" lang="ru-RU" sz="16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Доля поставленных на государственный кадастровый учет объектов недвижимости и  зарегистрированных прав на объекты недвижимого имущества от включенных в реестр муниципального имущества Пермского муниципального района (%)</a:t>
                      </a:r>
                    </a:p>
                  </a:txBody>
                  <a:tcPr marL="91437" marR="91437" marT="45703" marB="45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91437" marR="91437" marT="45703" marB="45703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89538">
                <a:tc>
                  <a:txBody>
                    <a:bodyPr/>
                    <a:lstStyle/>
                    <a:p>
                      <a:r>
                        <a:rPr kumimoji="0" lang="ru-RU" sz="16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Вовлечение в оборот земельных участков (га)</a:t>
                      </a:r>
                    </a:p>
                  </a:txBody>
                  <a:tcPr marL="91437" marR="91437" marT="45703" marB="45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91437" marR="91437" marT="45703" marB="45703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2" name="Диаграмма 20">
            <a:extLst>
              <a:ext uri="{FF2B5EF4-FFF2-40B4-BE49-F238E27FC236}">
                <a16:creationId xmlns="" xmlns:a16="http://schemas.microsoft.com/office/drawing/2014/main" id="{BD4BB398-45B1-4704-80C5-D44A2C3D778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8036763"/>
              </p:ext>
            </p:extLst>
          </p:nvPr>
        </p:nvGraphicFramePr>
        <p:xfrm>
          <a:off x="1331640" y="5301208"/>
          <a:ext cx="6248400" cy="16711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7095" name="Picture 55">
            <a:extLst>
              <a:ext uri="{FF2B5EF4-FFF2-40B4-BE49-F238E27FC236}">
                <a16:creationId xmlns="" xmlns:a16="http://schemas.microsoft.com/office/drawing/2014/main" id="{B2DBE696-6344-40DF-A962-F28C362E0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4" y="445474"/>
            <a:ext cx="1890078" cy="101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Заголовок 3">
            <a:extLst>
              <a:ext uri="{FF2B5EF4-FFF2-40B4-BE49-F238E27FC236}">
                <a16:creationId xmlns="" xmlns:a16="http://schemas.microsoft.com/office/drawing/2014/main" id="{8F0AB69A-F067-4426-B050-B89E3FF373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69466" y="333375"/>
            <a:ext cx="6931659" cy="863600"/>
          </a:xfrm>
        </p:spPr>
        <p:txBody>
          <a:bodyPr/>
          <a:lstStyle/>
          <a:p>
            <a:pPr algn="ctr"/>
            <a:r>
              <a:rPr lang="ru-RU" alt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«Управление земельными ресурсами и имуществом  Пермского муниципального района», тыс. руб.</a:t>
            </a:r>
          </a:p>
        </p:txBody>
      </p:sp>
      <p:sp>
        <p:nvSpPr>
          <p:cNvPr id="88067" name="Номер слайда 1">
            <a:extLst>
              <a:ext uri="{FF2B5EF4-FFF2-40B4-BE49-F238E27FC236}">
                <a16:creationId xmlns="" xmlns:a16="http://schemas.microsoft.com/office/drawing/2014/main" id="{7123B49B-EB5D-41FF-9D7D-DEBAE9D7E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14DB4A2F-9C6F-4369-B838-7C822CD2D8FA}" type="slidenum">
              <a:rPr lang="ru-RU" altLang="ru-RU" sz="1800">
                <a:solidFill>
                  <a:srgbClr val="FFFFFF"/>
                </a:solidFill>
              </a:rPr>
              <a:pPr/>
              <a:t>79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="" xmlns:a16="http://schemas.microsoft.com/office/drawing/2014/main" id="{C7CAB916-EEC6-4738-B9A7-7C8F01F088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0728359"/>
              </p:ext>
            </p:extLst>
          </p:nvPr>
        </p:nvGraphicFramePr>
        <p:xfrm>
          <a:off x="179388" y="1057275"/>
          <a:ext cx="8821737" cy="5562542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655285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8758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813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48482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расходов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641" marB="4564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Уточненный</a:t>
                      </a:r>
                      <a:r>
                        <a:rPr lang="ru-RU" sz="15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5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641" marB="4564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en-US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500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641" marB="4564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07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 программа – всего,  </a:t>
                      </a:r>
                    </a:p>
                  </a:txBody>
                  <a:tcPr marL="17998" marR="17998" marT="17973" marB="17973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116 036,9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98 056,6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08181">
                <a:tc>
                  <a:txBody>
                    <a:bodyPr/>
                    <a:lstStyle/>
                    <a:p>
                      <a:r>
                        <a:rPr lang="ru-RU" sz="1500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 «</a:t>
                      </a:r>
                      <a:r>
                        <a:rPr kumimoji="0" lang="ru-RU" sz="1500" kern="1200" dirty="0">
                          <a:latin typeface="Times New Roman" pitchFamily="18" charset="0"/>
                          <a:cs typeface="Times New Roman" pitchFamily="18" charset="0"/>
                        </a:rPr>
                        <a:t>Управление земельными ресурсами</a:t>
                      </a:r>
                      <a:r>
                        <a:rPr kumimoji="0" lang="ru-RU" sz="1500" kern="1200" baseline="0" dirty="0">
                          <a:latin typeface="Times New Roman" pitchFamily="18" charset="0"/>
                          <a:cs typeface="Times New Roman" pitchFamily="18" charset="0"/>
                        </a:rPr>
                        <a:t> Пермского муниципального района</a:t>
                      </a:r>
                      <a:r>
                        <a:rPr lang="ru-RU" sz="1500" dirty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49 560,3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35 561,0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8252">
                <a:tc>
                  <a:txBody>
                    <a:bodyPr/>
                    <a:lstStyle/>
                    <a:p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Проведение комплексных и кадастровых работ на территории Пермского муниципального района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23 877,8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24 312,5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9786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Подготовка земельных участков для предоставления многодетным семьям</a:t>
                      </a:r>
                      <a:endParaRPr lang="ru-RU" sz="140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165,3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700,0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03872">
                <a:tc>
                  <a:txBody>
                    <a:bodyPr/>
                    <a:lstStyle/>
                    <a:p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Подготовка земельных участков для</a:t>
                      </a:r>
                      <a:r>
                        <a:rPr kumimoji="0" lang="ru-RU" sz="1400" kern="1200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предоставления инвалидам и семьям, имеющим в своем составе инвалидов</a:t>
                      </a:r>
                      <a:endParaRPr kumimoji="0" lang="ru-RU" sz="14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28,7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175,0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79786">
                <a:tc>
                  <a:txBody>
                    <a:bodyPr/>
                    <a:lstStyle/>
                    <a:p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Изъятие </a:t>
                      </a:r>
                      <a:r>
                        <a:rPr kumimoji="0" lang="ru-RU" sz="1400" kern="1200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земельных участков для муниципальных нужд</a:t>
                      </a:r>
                      <a:endParaRPr kumimoji="0" lang="ru-RU" sz="14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17 720,1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2 278,6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08572">
                <a:tc>
                  <a:txBody>
                    <a:bodyPr/>
                    <a:lstStyle/>
                    <a:p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Подготовка земельных участков Пермского муниципального района, находящихся в государственной собственности, которая не разграничена к реализации</a:t>
                      </a:r>
                    </a:p>
                  </a:txBody>
                  <a:tcPr marL="17998" marR="17998" marT="17973" marB="1797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473,9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2 805,</a:t>
                      </a:r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79786">
                <a:tc>
                  <a:txBody>
                    <a:bodyPr/>
                    <a:lstStyle/>
                    <a:p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Предотвращение распространения и уничтожение борщевика Сосновского</a:t>
                      </a:r>
                    </a:p>
                  </a:txBody>
                  <a:tcPr marL="17998" marR="17998" marT="17973" marB="1797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6 252,5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5 289,9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24270">
                <a:tc>
                  <a:txBody>
                    <a:bodyPr/>
                    <a:lstStyle/>
                    <a:p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Установление связи объектов капитального строительства с земельными участками</a:t>
                      </a:r>
                    </a:p>
                  </a:txBody>
                  <a:tcPr marL="17998" marR="17998" marT="17973" marB="1797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42,0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508181">
                <a:tc>
                  <a:txBody>
                    <a:bodyPr/>
                    <a:lstStyle/>
                    <a:p>
                      <a:r>
                        <a:rPr kumimoji="0" lang="ru-RU" sz="1500" kern="1200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«Управление муниципальным имуществом Пермского муниципального</a:t>
                      </a:r>
                      <a:r>
                        <a:rPr kumimoji="0" lang="ru-RU" sz="1500" kern="1200" baseline="0" dirty="0">
                          <a:latin typeface="Times New Roman" pitchFamily="18" charset="0"/>
                          <a:cs typeface="Times New Roman" pitchFamily="18" charset="0"/>
                        </a:rPr>
                        <a:t> района</a:t>
                      </a:r>
                      <a:r>
                        <a:rPr kumimoji="0" lang="ru-RU" sz="1500" kern="1200" dirty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kumimoji="0" lang="ru-RU" sz="15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24 990,6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15 058,0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79786">
                <a:tc>
                  <a:txBody>
                    <a:bodyPr/>
                    <a:lstStyle/>
                    <a:p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Оптимизация состава муниципального имущества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4 521,0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2 973,8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79786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Содержание муниципального</a:t>
                      </a:r>
                      <a:r>
                        <a:rPr lang="ru-RU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 имущества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20 469,6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11 824,2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7978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полноты и достоверности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учета муниципального имущества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260,0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>
                    <a:solidFill>
                      <a:schemeClr val="bg1"/>
                    </a:solidFill>
                  </a:tcPr>
                </a:tc>
              </a:tr>
              <a:tr h="295026">
                <a:tc>
                  <a:txBody>
                    <a:bodyPr/>
                    <a:lstStyle/>
                    <a:p>
                      <a:r>
                        <a:rPr lang="ru-RU" sz="1500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«Обеспечение реализации</a:t>
                      </a:r>
                      <a:r>
                        <a:rPr lang="ru-RU" sz="1500" baseline="0" dirty="0">
                          <a:latin typeface="Times New Roman" pitchFamily="18" charset="0"/>
                          <a:cs typeface="Times New Roman" pitchFamily="18" charset="0"/>
                        </a:rPr>
                        <a:t> муниципальной программы»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latin typeface="Times New Roman" pitchFamily="18" charset="0"/>
                          <a:cs typeface="Times New Roman" pitchFamily="18" charset="0"/>
                        </a:rPr>
                        <a:t>41 486,0</a:t>
                      </a:r>
                      <a:endParaRPr lang="ru-RU" sz="1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latin typeface="Times New Roman" pitchFamily="18" charset="0"/>
                          <a:cs typeface="Times New Roman" pitchFamily="18" charset="0"/>
                        </a:rPr>
                        <a:t>47 437,6</a:t>
                      </a:r>
                      <a:endParaRPr lang="ru-RU" sz="1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6" name="Picture 55">
            <a:extLst>
              <a:ext uri="{FF2B5EF4-FFF2-40B4-BE49-F238E27FC236}">
                <a16:creationId xmlns="" xmlns:a16="http://schemas.microsoft.com/office/drawing/2014/main" id="{5E4F0C30-FE1C-49E2-9E24-34CA4D0AB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45474"/>
            <a:ext cx="2008047" cy="108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302F5E7C-1EF3-4B13-B218-A080AB304217}" type="slidenum">
              <a:rPr lang="ru-RU" altLang="ru-RU" sz="1800" smtClean="0">
                <a:solidFill>
                  <a:srgbClr val="FFFFFF"/>
                </a:solidFill>
              </a:rPr>
              <a:pPr/>
              <a:t>8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19460" name="Picture 4" descr="C:\Users\feu21-03\Documents\Работа\Презентации\рисунки для презентации к проекту бюджета\bi-O-EHrkV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94" y="588402"/>
            <a:ext cx="7302726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111679" y="2225228"/>
            <a:ext cx="8924082" cy="1296144"/>
            <a:chOff x="9204" y="141173"/>
            <a:chExt cx="9423843" cy="93701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9204" y="141173"/>
              <a:ext cx="9423843" cy="93701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Скругленный прямоугольник 4"/>
            <p:cNvSpPr/>
            <p:nvPr/>
          </p:nvSpPr>
          <p:spPr>
            <a:xfrm>
              <a:off x="80312" y="177133"/>
              <a:ext cx="9332361" cy="84553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28575" rIns="57150" bIns="28575" numCol="1" spcCol="1270" anchor="ctr" anchorCtr="0">
              <a:noAutofit/>
            </a:bodyPr>
            <a:lstStyle/>
            <a:p>
              <a:pPr lvl="0" algn="just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500" kern="12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Решением Земского Собрания Пермского муниципального района согласована полная замена дотации на выравнивание бюджетной обеспеченности Пермского муниципального района дополнительным нормативом отчислений от НДФЛ на </a:t>
              </a:r>
              <a:r>
                <a:rPr lang="ru-RU" sz="1500" kern="1200" dirty="0" smtClean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2022 </a:t>
              </a:r>
              <a:r>
                <a:rPr lang="ru-RU" sz="1500" kern="12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год в размере </a:t>
              </a:r>
              <a:r>
                <a:rPr lang="ru-RU" sz="1500" kern="1200" dirty="0" smtClean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30,2273 </a:t>
              </a:r>
              <a:r>
                <a:rPr lang="ru-RU" sz="1500" kern="12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%, на </a:t>
              </a:r>
              <a:r>
                <a:rPr lang="ru-RU" sz="1500" kern="1200" dirty="0" smtClean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2023 год </a:t>
              </a:r>
              <a:r>
                <a:rPr lang="ru-RU" sz="1500" kern="12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в размере </a:t>
              </a:r>
              <a:r>
                <a:rPr lang="ru-RU" sz="1500" kern="1200" dirty="0" smtClean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30,8801 </a:t>
              </a:r>
              <a:r>
                <a:rPr lang="ru-RU" sz="1500" kern="12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%, на </a:t>
              </a:r>
              <a:r>
                <a:rPr lang="ru-RU" sz="1500" kern="1200" dirty="0" smtClean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2024 </a:t>
              </a:r>
              <a:r>
                <a:rPr lang="ru-RU" sz="1500" kern="12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год в размере </a:t>
              </a:r>
              <a:r>
                <a:rPr lang="ru-RU" sz="1500" kern="1200" dirty="0" smtClean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19,7766 </a:t>
              </a:r>
              <a:r>
                <a:rPr lang="ru-RU" sz="1500" kern="12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% </a:t>
              </a: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118524" y="4960791"/>
            <a:ext cx="8904788" cy="1656184"/>
            <a:chOff x="-237023" y="1329204"/>
            <a:chExt cx="12235171" cy="107509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-237023" y="1329204"/>
              <a:ext cx="12235171" cy="107509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Скругленный прямоугольник 4"/>
            <p:cNvSpPr/>
            <p:nvPr/>
          </p:nvSpPr>
          <p:spPr>
            <a:xfrm>
              <a:off x="1751" y="1329204"/>
              <a:ext cx="11764752" cy="95613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28575" rIns="57150" bIns="28575" numCol="1" spcCol="1270" anchor="ctr" anchorCtr="0">
              <a:noAutofit/>
            </a:bodyPr>
            <a:lstStyle/>
            <a:p>
              <a:pPr lvl="0" algn="just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500" kern="1200" dirty="0">
                  <a:solidFill>
                    <a:schemeClr val="tx1"/>
                  </a:solidFill>
                </a:rPr>
                <a:t>Проектом закона Пермского края о бюджете Пермского края на </a:t>
              </a:r>
              <a:r>
                <a:rPr lang="ru-RU" sz="1500" kern="1200" dirty="0" smtClean="0">
                  <a:solidFill>
                    <a:schemeClr val="tx1"/>
                  </a:solidFill>
                </a:rPr>
                <a:t>2022 </a:t>
              </a:r>
              <a:r>
                <a:rPr lang="ru-RU" sz="1500" kern="1200" dirty="0">
                  <a:solidFill>
                    <a:schemeClr val="tx1"/>
                  </a:solidFill>
                </a:rPr>
                <a:t>год и </a:t>
              </a:r>
              <a:r>
                <a:rPr lang="ru-RU" sz="1500" kern="1200" dirty="0" smtClean="0">
                  <a:solidFill>
                    <a:schemeClr val="tx1"/>
                  </a:solidFill>
                </a:rPr>
                <a:t>на плановый </a:t>
              </a:r>
              <a:r>
                <a:rPr lang="ru-RU" sz="1500" kern="1200" dirty="0">
                  <a:solidFill>
                    <a:schemeClr val="tx1"/>
                  </a:solidFill>
                </a:rPr>
                <a:t>период </a:t>
              </a:r>
              <a:r>
                <a:rPr lang="ru-RU" sz="1500" kern="1200" dirty="0" smtClean="0">
                  <a:solidFill>
                    <a:schemeClr val="tx1"/>
                  </a:solidFill>
                </a:rPr>
                <a:t>2023 </a:t>
              </a:r>
              <a:r>
                <a:rPr lang="ru-RU" sz="1500" kern="1200" dirty="0">
                  <a:solidFill>
                    <a:schemeClr val="tx1"/>
                  </a:solidFill>
                </a:rPr>
                <a:t>и </a:t>
              </a:r>
              <a:r>
                <a:rPr lang="ru-RU" sz="1500" kern="1200" dirty="0" smtClean="0">
                  <a:solidFill>
                    <a:schemeClr val="tx1"/>
                  </a:solidFill>
                </a:rPr>
                <a:t>2024 </a:t>
              </a:r>
              <a:r>
                <a:rPr lang="ru-RU" sz="1500" kern="1200" dirty="0">
                  <a:solidFill>
                    <a:schemeClr val="tx1"/>
                  </a:solidFill>
                </a:rPr>
                <a:t>годов установлен дифференцированный норматив отчислений в бюджет Пермского муниципального района от акцизов на автомобильный и прямогонный бензин, дизельное топливо, моторные масла для дизельных и (или) карбюраторных (</a:t>
              </a:r>
              <a:r>
                <a:rPr lang="ru-RU" sz="1500" kern="1200" dirty="0" err="1">
                  <a:solidFill>
                    <a:schemeClr val="tx1"/>
                  </a:solidFill>
                </a:rPr>
                <a:t>инжекторных</a:t>
              </a:r>
              <a:r>
                <a:rPr lang="ru-RU" sz="1500" kern="1200" dirty="0">
                  <a:solidFill>
                    <a:schemeClr val="tx1"/>
                  </a:solidFill>
                </a:rPr>
                <a:t>) двигателей, производимые на территории Российской Федерации в размере </a:t>
              </a:r>
              <a:r>
                <a:rPr lang="ru-RU" sz="1500" kern="1200" dirty="0" smtClean="0">
                  <a:solidFill>
                    <a:schemeClr val="tx1"/>
                  </a:solidFill>
                </a:rPr>
                <a:t>0,1434 </a:t>
              </a:r>
              <a:r>
                <a:rPr lang="ru-RU" sz="1500" kern="1200" dirty="0">
                  <a:solidFill>
                    <a:schemeClr val="tx1"/>
                  </a:solidFill>
                </a:rPr>
                <a:t>% (</a:t>
              </a:r>
              <a:r>
                <a:rPr lang="ru-RU" sz="1500" kern="1200" dirty="0" smtClean="0">
                  <a:solidFill>
                    <a:schemeClr val="tx1"/>
                  </a:solidFill>
                </a:rPr>
                <a:t>2021 </a:t>
              </a:r>
              <a:r>
                <a:rPr lang="ru-RU" sz="1500" kern="1200" dirty="0">
                  <a:solidFill>
                    <a:schemeClr val="tx1"/>
                  </a:solidFill>
                </a:rPr>
                <a:t>г. - </a:t>
              </a:r>
              <a:r>
                <a:rPr lang="ru-RU" sz="1500" kern="1200" dirty="0" smtClean="0">
                  <a:solidFill>
                    <a:schemeClr val="tx1"/>
                  </a:solidFill>
                </a:rPr>
                <a:t>0,1439 </a:t>
              </a:r>
              <a:r>
                <a:rPr lang="ru-RU" sz="1500" kern="1200" dirty="0">
                  <a:solidFill>
                    <a:schemeClr val="tx1"/>
                  </a:solidFill>
                </a:rPr>
                <a:t>%).</a:t>
              </a:r>
              <a:endParaRPr lang="ru-RU" sz="15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139464" y="3693891"/>
            <a:ext cx="8884087" cy="1080121"/>
            <a:chOff x="0" y="2542180"/>
            <a:chExt cx="6750063" cy="1923963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0" y="2592260"/>
              <a:ext cx="6750063" cy="1745619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116126" y="2542180"/>
              <a:ext cx="6479546" cy="192396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28575" rIns="57150" bIns="28575" numCol="1" spcCol="1270" anchor="ctr" anchorCtr="0">
              <a:noAutofit/>
            </a:bodyPr>
            <a:lstStyle/>
            <a:p>
              <a:pPr lvl="0" algn="just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500" b="0" kern="12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Внесены изменения в Бюджетный кодекс РФ в части  нормативов отчислений по акцизам на нефтепродукты в субъекты РФ (Федеральный закон от </a:t>
              </a:r>
              <a:r>
                <a:rPr lang="ru-RU" sz="1500" b="0" kern="1200" dirty="0" smtClean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01.07.2021 </a:t>
              </a:r>
              <a:r>
                <a:rPr lang="ru-RU" sz="1500" b="0" kern="12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№ </a:t>
              </a:r>
              <a:r>
                <a:rPr lang="ru-RU" sz="1500" b="0" kern="1200" dirty="0" smtClean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247-ФЗ</a:t>
              </a:r>
              <a:r>
                <a:rPr lang="ru-RU" sz="1500" b="0" kern="12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). В </a:t>
              </a:r>
              <a:r>
                <a:rPr lang="ru-RU" sz="1500" b="0" kern="1200" dirty="0" smtClean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2022-2024 гг. </a:t>
              </a:r>
              <a:r>
                <a:rPr lang="ru-RU" sz="1500" b="0" kern="12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году норматив отчислений в бюджет субъектов </a:t>
              </a:r>
              <a:r>
                <a:rPr lang="ru-RU" sz="1500" b="0" kern="1200" dirty="0" smtClean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РФ составит 74,9 %.</a:t>
              </a:r>
              <a:endParaRPr lang="ru-RU" sz="1500" b="0" kern="1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</p:grp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2" b="96175" l="6381" r="964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603644"/>
            <a:ext cx="1179043" cy="143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881000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127" name="Picture 39">
            <a:extLst>
              <a:ext uri="{FF2B5EF4-FFF2-40B4-BE49-F238E27FC236}">
                <a16:creationId xmlns="" xmlns:a16="http://schemas.microsoft.com/office/drawing/2014/main" id="{7BFDADDA-F66C-439C-9D17-6A0D047E8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16" y="523803"/>
            <a:ext cx="1582388" cy="158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0" name="Номер слайда 1">
            <a:extLst>
              <a:ext uri="{FF2B5EF4-FFF2-40B4-BE49-F238E27FC236}">
                <a16:creationId xmlns="" xmlns:a16="http://schemas.microsoft.com/office/drawing/2014/main" id="{D10AC260-D8B8-43E5-816E-A04D3C07E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07523E42-5FEB-41E3-943B-83ADCBF2D38E}" type="slidenum">
              <a:rPr lang="ru-RU" altLang="ru-RU" sz="1800">
                <a:solidFill>
                  <a:srgbClr val="FFFFFF"/>
                </a:solidFill>
              </a:rPr>
              <a:pPr/>
              <a:t>80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89091" name="Заголовок 3">
            <a:extLst>
              <a:ext uri="{FF2B5EF4-FFF2-40B4-BE49-F238E27FC236}">
                <a16:creationId xmlns="" xmlns:a16="http://schemas.microsoft.com/office/drawing/2014/main" id="{D1CAB3F9-1B8D-462E-B80E-3D8F62005B1A}"/>
              </a:ext>
            </a:extLst>
          </p:cNvPr>
          <p:cNvSpPr txBox="1">
            <a:spLocks/>
          </p:cNvSpPr>
          <p:nvPr/>
        </p:nvSpPr>
        <p:spPr bwMode="auto">
          <a:xfrm>
            <a:off x="1979712" y="333375"/>
            <a:ext cx="6956327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000" b="1" dirty="0">
                <a:cs typeface="Times New Roman" panose="02020603050405020304" pitchFamily="18" charset="0"/>
              </a:rPr>
              <a:t>Программа «Градостроительная политика  Пермского муниципального района», тыс. руб.</a:t>
            </a:r>
            <a:endParaRPr lang="ru-RU" altLang="ru-RU" sz="2000" b="1" dirty="0">
              <a:solidFill>
                <a:schemeClr val="tx2"/>
              </a:solidFill>
              <a:cs typeface="Times New Roman" panose="02020603050405020304" pitchFamily="18" charset="0"/>
            </a:endParaRPr>
          </a:p>
        </p:txBody>
      </p:sp>
      <p:sp>
        <p:nvSpPr>
          <p:cNvPr id="89092" name="TextBox 1">
            <a:extLst>
              <a:ext uri="{FF2B5EF4-FFF2-40B4-BE49-F238E27FC236}">
                <a16:creationId xmlns="" xmlns:a16="http://schemas.microsoft.com/office/drawing/2014/main" id="{1F2B3BDF-396F-44D5-B9C7-FF8606878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712" y="1052513"/>
            <a:ext cx="70404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600" i="1" dirty="0"/>
              <a:t>Цель программы: </a:t>
            </a:r>
            <a:r>
              <a:rPr lang="ru-RU" altLang="ru-RU" sz="1600" dirty="0"/>
              <a:t>повышение инвестиционной привлекательности Пермского муниципального района и обеспечение эффективного управления территорией посредством градостроительной деятельности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="" xmlns:a16="http://schemas.microsoft.com/office/drawing/2014/main" id="{03EC4ABE-EBD9-48B1-999B-740CFC6F4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6172855"/>
              </p:ext>
            </p:extLst>
          </p:nvPr>
        </p:nvGraphicFramePr>
        <p:xfrm>
          <a:off x="92075" y="1844675"/>
          <a:ext cx="8843964" cy="3017838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807830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6565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57243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marL="91437" marR="91437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2022 </a:t>
                      </a: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437" marR="91437" marT="45708" marB="45708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23070">
                <a:tc>
                  <a:txBody>
                    <a:bodyPr/>
                    <a:lstStyle/>
                    <a:p>
                      <a:r>
                        <a:rPr kumimoji="0" lang="ru-RU" sz="16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Доля документов территориального планирования и документов градостроительного зонирования, соответствующих документам территориального планирования Российской Федерации и субъекта Российской Федерации (%)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91437" marR="91437" marT="45708" marB="45708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23070">
                <a:tc>
                  <a:txBody>
                    <a:bodyPr/>
                    <a:lstStyle/>
                    <a:p>
                      <a:r>
                        <a:rPr kumimoji="0" lang="ru-RU" sz="16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Доступность сведений  государственной информационной системы обеспечения градостроительной деятельности всем субъектам строительной и градостроительной деятельности(%)</a:t>
                      </a:r>
                    </a:p>
                  </a:txBody>
                  <a:tcPr marL="91437" marR="91437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91437" marR="91437" marT="45708" marB="45708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5301">
                <a:tc>
                  <a:txBody>
                    <a:bodyPr/>
                    <a:lstStyle/>
                    <a:p>
                      <a:r>
                        <a:rPr kumimoji="0" lang="ru-RU" sz="16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Объем ввода в эксплуатацию жилья в муниципальном образовании (</a:t>
                      </a:r>
                      <a:r>
                        <a:rPr kumimoji="0" lang="ru-RU" sz="16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тыс.кв.м</a:t>
                      </a:r>
                      <a:r>
                        <a:rPr kumimoji="0" lang="ru-RU" sz="16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.)</a:t>
                      </a:r>
                    </a:p>
                  </a:txBody>
                  <a:tcPr marL="91437" marR="91437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168,6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08" marB="45708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79154">
                <a:tc>
                  <a:txBody>
                    <a:bodyPr/>
                    <a:lstStyle/>
                    <a:p>
                      <a:r>
                        <a:rPr kumimoji="0" lang="ru-RU" sz="16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Доля муниципальных программ, соответствующих Стратегии социально-экономического развития Пермского муниципального района </a:t>
                      </a:r>
                      <a:r>
                        <a:rPr kumimoji="0" lang="en-US" sz="16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(%)</a:t>
                      </a:r>
                      <a:endParaRPr kumimoji="0" lang="ru-RU" sz="16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7" marR="91437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91437" marR="91437" marT="45708" marB="45708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" name="Диаграмма 20">
            <a:extLst>
              <a:ext uri="{FF2B5EF4-FFF2-40B4-BE49-F238E27FC236}">
                <a16:creationId xmlns="" xmlns:a16="http://schemas.microsoft.com/office/drawing/2014/main" id="{524587FD-36B3-460B-9E18-50BB6928B1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0192186"/>
              </p:ext>
            </p:extLst>
          </p:nvPr>
        </p:nvGraphicFramePr>
        <p:xfrm>
          <a:off x="1670472" y="4885311"/>
          <a:ext cx="6248400" cy="2016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Заголовок 3">
            <a:extLst>
              <a:ext uri="{FF2B5EF4-FFF2-40B4-BE49-F238E27FC236}">
                <a16:creationId xmlns="" xmlns:a16="http://schemas.microsoft.com/office/drawing/2014/main" id="{8DA778FE-D184-4B7D-8B87-A6B39BD0B17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51050" y="476250"/>
            <a:ext cx="6842125" cy="1296988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«Градостроительная политика  Пермского муниципального района», тыс. руб.</a:t>
            </a:r>
          </a:p>
        </p:txBody>
      </p:sp>
      <p:sp>
        <p:nvSpPr>
          <p:cNvPr id="90115" name="Номер слайда 1">
            <a:extLst>
              <a:ext uri="{FF2B5EF4-FFF2-40B4-BE49-F238E27FC236}">
                <a16:creationId xmlns="" xmlns:a16="http://schemas.microsoft.com/office/drawing/2014/main" id="{AE545FFD-ECF3-4150-A939-469179030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3CC61E90-6635-4E32-8044-5688EBF5B2C2}" type="slidenum">
              <a:rPr lang="ru-RU" altLang="ru-RU" sz="1800">
                <a:solidFill>
                  <a:srgbClr val="FFFFFF"/>
                </a:solidFill>
              </a:rPr>
              <a:pPr/>
              <a:t>81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="" xmlns:a16="http://schemas.microsoft.com/office/drawing/2014/main" id="{3D2E18EA-512F-41B6-BCC7-1461D5B66F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2972416"/>
              </p:ext>
            </p:extLst>
          </p:nvPr>
        </p:nvGraphicFramePr>
        <p:xfrm>
          <a:off x="179388" y="1812925"/>
          <a:ext cx="8821737" cy="4395789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661553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012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0491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66092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расходов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Уточненный 20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5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en-US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500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738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 программа – всего,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</a:t>
                      </a:r>
                      <a:r>
                        <a:rPr lang="ru-RU" sz="16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т.ч.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 счет средств бюджетов сельских поселений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7998" marB="17998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37 188,5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402,0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7998" marB="1799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34 739,6</a:t>
                      </a:r>
                      <a:endParaRPr lang="en-US" sz="18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18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327,4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7998" marB="1799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86283"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 «</a:t>
                      </a:r>
                      <a:r>
                        <a:rPr kumimoji="0" lang="ru-RU" sz="1800" kern="1200" dirty="0">
                          <a:latin typeface="Times New Roman" pitchFamily="18" charset="0"/>
                          <a:cs typeface="Times New Roman" pitchFamily="18" charset="0"/>
                        </a:rPr>
                        <a:t>Разработка документов территориального планирования и градостроительного зонирования и документации</a:t>
                      </a:r>
                      <a:r>
                        <a:rPr kumimoji="0" lang="ru-RU" sz="1800" kern="1200" baseline="0" dirty="0">
                          <a:latin typeface="Times New Roman" pitchFamily="18" charset="0"/>
                          <a:cs typeface="Times New Roman" pitchFamily="18" charset="0"/>
                        </a:rPr>
                        <a:t> по планировке территории Пермского муниципального района</a:t>
                      </a: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7998" marB="1799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9 636,9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7998" marB="1799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8 991,0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7998" marB="1799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32733">
                <a:tc>
                  <a:txBody>
                    <a:bodyPr/>
                    <a:lstStyle/>
                    <a:p>
                      <a:r>
                        <a:rPr kumimoji="0" lang="ru-RU" sz="16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Совершенствование документов территориального планирования и градостроительного зонирования 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7998" marB="1799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2 072,0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7998" marB="1799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200,0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7998" marB="17998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84676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kumimoji="0" lang="ru-RU" sz="16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Обеспеченность документацией по планировке территории</a:t>
                      </a:r>
                      <a:endParaRPr lang="ru-RU" sz="160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7998" marB="1799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7 564,9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7998" marB="1799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8 790,9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7998" marB="17998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94748">
                <a:tc>
                  <a:txBody>
                    <a:bodyPr/>
                    <a:lstStyle/>
                    <a:p>
                      <a:r>
                        <a:rPr kumimoji="0" lang="ru-RU" sz="1800" kern="1200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«Ведение</a:t>
                      </a:r>
                      <a:r>
                        <a:rPr kumimoji="0" lang="ru-RU" sz="1800" kern="1200" baseline="0" dirty="0">
                          <a:latin typeface="Times New Roman" pitchFamily="18" charset="0"/>
                          <a:cs typeface="Times New Roman" pitchFamily="18" charset="0"/>
                        </a:rPr>
                        <a:t> информационной системы обеспечения градостроительной </a:t>
                      </a:r>
                      <a:r>
                        <a:rPr kumimoji="0" lang="ru-RU" sz="180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деятельности</a:t>
                      </a:r>
                      <a:r>
                        <a:rPr kumimoji="0" lang="ru-RU" sz="1800" kern="1200" dirty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kumimoji="0" lang="ru-RU" sz="18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8001" marR="18001" marT="17998" marB="1799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1 657,5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7998" marB="1799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2 036,6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7998" marB="1799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57445"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Подпрограмма:</a:t>
                      </a:r>
                      <a:r>
                        <a:rPr lang="ru-RU" sz="1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«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Обеспечение</a:t>
                      </a:r>
                      <a:r>
                        <a:rPr lang="ru-RU" sz="1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реализации муниципальной программы»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7998" marB="1799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25 894,1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7998" marB="1799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23 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712,0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7998" marB="1799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90152" name="Picture 40">
            <a:extLst>
              <a:ext uri="{FF2B5EF4-FFF2-40B4-BE49-F238E27FC236}">
                <a16:creationId xmlns="" xmlns:a16="http://schemas.microsoft.com/office/drawing/2014/main" id="{F4F44FF9-445A-4274-98E2-CF2AF403E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1531561" cy="153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Box 15">
            <a:extLst>
              <a:ext uri="{FF2B5EF4-FFF2-40B4-BE49-F238E27FC236}">
                <a16:creationId xmlns="" xmlns:a16="http://schemas.microsoft.com/office/drawing/2014/main" id="{36431515-0C62-4852-A62D-A579AB3A6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1763713"/>
            <a:ext cx="1706563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400" b="1">
                <a:cs typeface="Times New Roman" panose="02020603050405020304" pitchFamily="18" charset="0"/>
              </a:rPr>
              <a:t>в % к пред. году</a:t>
            </a:r>
          </a:p>
        </p:txBody>
      </p:sp>
      <p:sp>
        <p:nvSpPr>
          <p:cNvPr id="92163" name="Номер слайда 18">
            <a:extLst>
              <a:ext uri="{FF2B5EF4-FFF2-40B4-BE49-F238E27FC236}">
                <a16:creationId xmlns="" xmlns:a16="http://schemas.microsoft.com/office/drawing/2014/main" id="{D5C3B0DF-2991-453D-8789-A3F127E49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804025" y="1111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15B592D0-A730-4B9F-B41E-4BC95DDC13EB}" type="slidenum">
              <a:rPr lang="ru-RU" altLang="ru-RU" sz="1800">
                <a:solidFill>
                  <a:schemeClr val="bg1"/>
                </a:solidFill>
              </a:rPr>
              <a:pPr/>
              <a:t>82</a:t>
            </a:fld>
            <a:endParaRPr lang="ru-RU" altLang="ru-RU" sz="1800">
              <a:solidFill>
                <a:schemeClr val="bg1"/>
              </a:solidFill>
            </a:endParaRPr>
          </a:p>
        </p:txBody>
      </p:sp>
      <p:sp>
        <p:nvSpPr>
          <p:cNvPr id="92164" name="TextBox 2">
            <a:extLst>
              <a:ext uri="{FF2B5EF4-FFF2-40B4-BE49-F238E27FC236}">
                <a16:creationId xmlns="" xmlns:a16="http://schemas.microsoft.com/office/drawing/2014/main" id="{E8A11038-AD71-4BD2-89F5-B6338ADA9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3728" y="536575"/>
            <a:ext cx="6624985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/>
              <a:t>Динамика расходов бюджета района на инвестиционные расходы на </a:t>
            </a:r>
            <a:r>
              <a:rPr lang="ru-RU" altLang="ru-RU" sz="2000" b="1" dirty="0" smtClean="0"/>
              <a:t>2021-2024</a:t>
            </a:r>
            <a:r>
              <a:rPr lang="ru-RU" altLang="ru-RU" sz="2400" b="1" dirty="0" smtClean="0"/>
              <a:t> </a:t>
            </a:r>
            <a:r>
              <a:rPr lang="ru-RU" altLang="ru-RU" sz="2400" b="1" dirty="0"/>
              <a:t>годы, млн. руб.</a:t>
            </a:r>
            <a:endParaRPr lang="ru-RU" altLang="ru-RU" sz="2400" b="1" dirty="0"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20">
            <a:extLst>
              <a:ext uri="{FF2B5EF4-FFF2-40B4-BE49-F238E27FC236}">
                <a16:creationId xmlns="" xmlns:a16="http://schemas.microsoft.com/office/drawing/2014/main" id="{C6FD5506-0E72-462D-B89C-6240CE1E4A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1937431"/>
              </p:ext>
            </p:extLst>
          </p:nvPr>
        </p:nvGraphicFramePr>
        <p:xfrm>
          <a:off x="-252413" y="1628775"/>
          <a:ext cx="9109076" cy="5013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2174" name="Picture 14">
            <a:extLst>
              <a:ext uri="{FF2B5EF4-FFF2-40B4-BE49-F238E27FC236}">
                <a16:creationId xmlns="" xmlns:a16="http://schemas.microsoft.com/office/drawing/2014/main" id="{683E2163-52F8-4C7E-A573-80E2AF145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26" y="536575"/>
            <a:ext cx="1574304" cy="157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Заголовок 3">
            <a:extLst>
              <a:ext uri="{FF2B5EF4-FFF2-40B4-BE49-F238E27FC236}">
                <a16:creationId xmlns="" xmlns:a16="http://schemas.microsoft.com/office/drawing/2014/main" id="{63819AB2-11CC-4D8E-963B-5FE5416CDCC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23819" y="435002"/>
            <a:ext cx="9001125" cy="928270"/>
          </a:xfrm>
        </p:spPr>
        <p:txBody>
          <a:bodyPr/>
          <a:lstStyle/>
          <a:p>
            <a:pPr algn="ctr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развития на 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год, тыс. руб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3187" name="Номер слайда 1">
            <a:extLst>
              <a:ext uri="{FF2B5EF4-FFF2-40B4-BE49-F238E27FC236}">
                <a16:creationId xmlns="" xmlns:a16="http://schemas.microsoft.com/office/drawing/2014/main" id="{1A047B9D-5712-4FAF-B42B-90A2ED285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CE61F989-88AF-456B-8769-7842480FDA1B}" type="slidenum">
              <a:rPr lang="ru-RU" altLang="ru-RU" sz="1800">
                <a:solidFill>
                  <a:srgbClr val="FFFFFF"/>
                </a:solidFill>
              </a:rPr>
              <a:pPr/>
              <a:t>83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91680" y="3079894"/>
            <a:ext cx="71346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Строительство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детских садов в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с.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Фролы, д. Ясыри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Разработка проектов на строительство детских садов в д. Петровка, д. Большая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Мось</a:t>
            </a:r>
            <a:endParaRPr lang="en-US" sz="2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Строительство школ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ы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в пос.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Горный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196752"/>
            <a:ext cx="2317074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794728140"/>
              </p:ext>
            </p:extLst>
          </p:nvPr>
        </p:nvGraphicFramePr>
        <p:xfrm>
          <a:off x="611559" y="1263028"/>
          <a:ext cx="4666199" cy="1523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3329702669"/>
              </p:ext>
            </p:extLst>
          </p:nvPr>
        </p:nvGraphicFramePr>
        <p:xfrm>
          <a:off x="2699792" y="3911101"/>
          <a:ext cx="6673244" cy="32192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0823" y="4869160"/>
            <a:ext cx="460851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Разработка проекта на строительство детской школы искусств в с. Лобаново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1600" dirty="0"/>
          </a:p>
        </p:txBody>
      </p:sp>
      <p:pic>
        <p:nvPicPr>
          <p:cNvPr id="94212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3" y="3356992"/>
            <a:ext cx="1440160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Заголовок 3">
            <a:extLst>
              <a:ext uri="{FF2B5EF4-FFF2-40B4-BE49-F238E27FC236}">
                <a16:creationId xmlns="" xmlns:a16="http://schemas.microsoft.com/office/drawing/2014/main" id="{63819AB2-11CC-4D8E-963B-5FE5416CDCC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23819" y="435002"/>
            <a:ext cx="9001125" cy="928270"/>
          </a:xfrm>
        </p:spPr>
        <p:txBody>
          <a:bodyPr/>
          <a:lstStyle/>
          <a:p>
            <a:pPr algn="ctr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развития на 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год, тыс. руб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3187" name="Номер слайда 1">
            <a:extLst>
              <a:ext uri="{FF2B5EF4-FFF2-40B4-BE49-F238E27FC236}">
                <a16:creationId xmlns="" xmlns:a16="http://schemas.microsoft.com/office/drawing/2014/main" id="{1A047B9D-5712-4FAF-B42B-90A2ED285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CE61F989-88AF-456B-8769-7842480FDA1B}" type="slidenum">
              <a:rPr lang="ru-RU" altLang="ru-RU" sz="1800">
                <a:solidFill>
                  <a:srgbClr val="FFFFFF"/>
                </a:solidFill>
              </a:rPr>
              <a:pPr/>
              <a:t>84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07904" y="2060848"/>
            <a:ext cx="525658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Ремонт автомобильных дорог протяженность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56,14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км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. в том числе ремонт дорог сельских поселений 24,291 км.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Строительство автомобильной дороги Восточный обход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г.Перми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-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Плишки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-Фролы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280025457"/>
              </p:ext>
            </p:extLst>
          </p:nvPr>
        </p:nvGraphicFramePr>
        <p:xfrm>
          <a:off x="-1548680" y="1484784"/>
          <a:ext cx="6673244" cy="28065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542264086"/>
              </p:ext>
            </p:extLst>
          </p:nvPr>
        </p:nvGraphicFramePr>
        <p:xfrm>
          <a:off x="2473206" y="3861048"/>
          <a:ext cx="6673244" cy="32192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47"/>
          <a:stretch/>
        </p:blipFill>
        <p:spPr bwMode="auto">
          <a:xfrm>
            <a:off x="7157743" y="1182772"/>
            <a:ext cx="1590721" cy="950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51520" y="4615024"/>
            <a:ext cx="4104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Строительство и приобретение 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</a:rPr>
              <a:t>10 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жилых помещений для детей сирот</a:t>
            </a:r>
          </a:p>
        </p:txBody>
      </p:sp>
      <p:pic>
        <p:nvPicPr>
          <p:cNvPr id="93188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93650"/>
            <a:ext cx="2051720" cy="1269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896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Заголовок 3">
            <a:extLst>
              <a:ext uri="{FF2B5EF4-FFF2-40B4-BE49-F238E27FC236}">
                <a16:creationId xmlns="" xmlns:a16="http://schemas.microsoft.com/office/drawing/2014/main" id="{63819AB2-11CC-4D8E-963B-5FE5416CDCC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23819" y="435002"/>
            <a:ext cx="9001125" cy="928270"/>
          </a:xfrm>
        </p:spPr>
        <p:txBody>
          <a:bodyPr/>
          <a:lstStyle/>
          <a:p>
            <a:pPr algn="ctr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развития на 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год, тыс. руб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3187" name="Номер слайда 1">
            <a:extLst>
              <a:ext uri="{FF2B5EF4-FFF2-40B4-BE49-F238E27FC236}">
                <a16:creationId xmlns="" xmlns:a16="http://schemas.microsoft.com/office/drawing/2014/main" id="{1A047B9D-5712-4FAF-B42B-90A2ED285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CE61F989-88AF-456B-8769-7842480FDA1B}" type="slidenum">
              <a:rPr lang="ru-RU" altLang="ru-RU" sz="1800">
                <a:solidFill>
                  <a:srgbClr val="FFFFFF"/>
                </a:solidFill>
              </a:rPr>
              <a:pPr/>
              <a:t>85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04048" y="2266273"/>
            <a:ext cx="41399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Проектирование 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</a:rPr>
              <a:t>физкультурно-оздоровительных комплексов в п. Ферма, с. Фролы, с. Лобаново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</a:rPr>
              <a:t>Проектирование строительства спортивного зала </a:t>
            </a:r>
            <a:r>
              <a:rPr lang="ru-RU" sz="1800" b="1" dirty="0" err="1" smtClean="0">
                <a:solidFill>
                  <a:schemeClr val="accent2">
                    <a:lumMod val="75000"/>
                  </a:schemeClr>
                </a:solidFill>
              </a:rPr>
              <a:t>Бабкинской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</a:rPr>
              <a:t> средней школы</a:t>
            </a:r>
          </a:p>
          <a:p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646553803"/>
              </p:ext>
            </p:extLst>
          </p:nvPr>
        </p:nvGraphicFramePr>
        <p:xfrm>
          <a:off x="-1548680" y="1205104"/>
          <a:ext cx="6673244" cy="28065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3555012734"/>
              </p:ext>
            </p:extLst>
          </p:nvPr>
        </p:nvGraphicFramePr>
        <p:xfrm>
          <a:off x="2699792" y="4077072"/>
          <a:ext cx="6673244" cy="3053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" y="4941168"/>
            <a:ext cx="486003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</a:rPr>
              <a:t>Расселение аварийного жилищного фонда в Юго-Камском, 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Савинском, </a:t>
            </a:r>
            <a:r>
              <a:rPr lang="ru-RU" sz="1800" b="1" dirty="0" err="1">
                <a:solidFill>
                  <a:schemeClr val="accent2">
                    <a:lumMod val="75000"/>
                  </a:schemeClr>
                </a:solidFill>
              </a:rPr>
              <a:t>Култаевском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, Кондратовском, </a:t>
            </a:r>
            <a:r>
              <a:rPr lang="ru-RU" sz="1800" b="1" dirty="0" err="1">
                <a:solidFill>
                  <a:schemeClr val="accent2">
                    <a:lumMod val="75000"/>
                  </a:schemeClr>
                </a:solidFill>
              </a:rPr>
              <a:t>Заболотском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1800" b="1" dirty="0" err="1">
                <a:solidFill>
                  <a:schemeClr val="accent2">
                    <a:lumMod val="75000"/>
                  </a:schemeClr>
                </a:solidFill>
              </a:rPr>
              <a:t>Усть-Качкинском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, Лобановском, Двуреченском, </a:t>
            </a:r>
            <a:r>
              <a:rPr lang="ru-RU" sz="1800" b="1" dirty="0" err="1">
                <a:solidFill>
                  <a:schemeClr val="accent2">
                    <a:lumMod val="75000"/>
                  </a:schemeClr>
                </a:solidFill>
              </a:rPr>
              <a:t>Сылвенском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</a:rPr>
              <a:t>Фроловском сельских 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поселениях</a:t>
            </a:r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21" b="19435"/>
          <a:stretch/>
        </p:blipFill>
        <p:spPr bwMode="auto">
          <a:xfrm>
            <a:off x="7114020" y="1139709"/>
            <a:ext cx="1860744" cy="1126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1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74"/>
          <a:stretch/>
        </p:blipFill>
        <p:spPr bwMode="auto">
          <a:xfrm>
            <a:off x="107504" y="4195588"/>
            <a:ext cx="4608511" cy="528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164899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https://avatars.mds.yandex.net/get-zen_doc/197997/pub_5bfe2d9fcd7ace00a9d64101_5bfe2dd4ce540f00ac3d0713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3" y="620688"/>
            <a:ext cx="1817621" cy="220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2" name="Заголовок 3"/>
          <p:cNvSpPr>
            <a:spLocks noGrp="1"/>
          </p:cNvSpPr>
          <p:nvPr>
            <p:ph type="title" idx="4294967295"/>
          </p:nvPr>
        </p:nvSpPr>
        <p:spPr>
          <a:xfrm>
            <a:off x="1403648" y="1196752"/>
            <a:ext cx="6134074" cy="1872208"/>
          </a:xfrm>
        </p:spPr>
        <p:txBody>
          <a:bodyPr/>
          <a:lstStyle/>
          <a:p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Резервный фонд администрации</a:t>
            </a:r>
            <a:br>
              <a:rPr lang="ru-RU" alt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год </a:t>
            </a:r>
            <a:r>
              <a:rPr lang="ru-RU" alt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20 000,0 тыс</a:t>
            </a:r>
            <a: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рублей </a:t>
            </a:r>
            <a:r>
              <a:rPr lang="ru-RU" alt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(0,37%*),</a:t>
            </a:r>
            <a: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год </a:t>
            </a:r>
            <a:r>
              <a:rPr lang="ru-RU" alt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8 000,0 тыс</a:t>
            </a:r>
            <a: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рублей (</a:t>
            </a:r>
            <a:r>
              <a:rPr lang="ru-RU" alt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0,18%*)</a:t>
            </a:r>
            <a: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год </a:t>
            </a:r>
            <a:r>
              <a:rPr lang="ru-RU" alt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8 000,0 тыс</a:t>
            </a:r>
            <a: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рублей (</a:t>
            </a:r>
            <a:r>
              <a:rPr lang="ru-RU" alt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0,18%*)</a:t>
            </a:r>
            <a: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283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AF4B44C9-74F5-4B73-BFA0-31147C5E70A3}" type="slidenum">
              <a:rPr lang="ru-RU" altLang="ru-RU" sz="1800" smtClean="0">
                <a:solidFill>
                  <a:srgbClr val="FFFFFF"/>
                </a:solidFill>
              </a:rPr>
              <a:pPr/>
              <a:t>86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 bwMode="auto">
          <a:xfrm>
            <a:off x="292458" y="3789040"/>
            <a:ext cx="9001125" cy="1774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ru-RU" alt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Муниципальный долг</a:t>
            </a:r>
          </a:p>
          <a:p>
            <a:pPr algn="ctr"/>
            <a: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верхний предел муниципального внутреннего долга </a:t>
            </a:r>
          </a:p>
          <a:p>
            <a:pPr algn="ctr"/>
            <a: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alt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alt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годы – 0,0 тыс. рублей ежегодно</a:t>
            </a:r>
          </a:p>
        </p:txBody>
      </p:sp>
      <p:pic>
        <p:nvPicPr>
          <p:cNvPr id="167940" name="Picture 4" descr="https://s3.amazonaws.com/s3.timetoast.com/public/uploads/photos/3056517/aprobad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69160"/>
            <a:ext cx="1854460" cy="185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3"/>
          <p:cNvSpPr txBox="1">
            <a:spLocks/>
          </p:cNvSpPr>
          <p:nvPr/>
        </p:nvSpPr>
        <p:spPr bwMode="auto">
          <a:xfrm>
            <a:off x="467544" y="3300064"/>
            <a:ext cx="7097847" cy="468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ru-RU" alt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ru-RU" altLang="ru-RU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 общего объёма расходов бюджета района</a:t>
            </a:r>
            <a:r>
              <a:rPr lang="ru-RU" alt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24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53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Заголовок 3"/>
          <p:cNvSpPr>
            <a:spLocks noGrp="1"/>
          </p:cNvSpPr>
          <p:nvPr>
            <p:ph type="title" idx="4294967295"/>
          </p:nvPr>
        </p:nvSpPr>
        <p:spPr>
          <a:xfrm>
            <a:off x="1115616" y="1484784"/>
            <a:ext cx="7245264" cy="3096344"/>
          </a:xfrm>
        </p:spPr>
        <p:txBody>
          <a:bodyPr/>
          <a:lstStyle/>
          <a:p>
            <a:pPr algn="ctr"/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Финансово-экономическое управление администрации </a:t>
            </a:r>
            <a:b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Пермского муниципального района </a:t>
            </a:r>
            <a:b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Почтовый адрес: 614065, г. Пермь, </a:t>
            </a:r>
            <a:b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ул. Верхне-</a:t>
            </a:r>
            <a:r>
              <a:rPr lang="ru-RU" altLang="ru-RU" sz="1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Муллинская</a:t>
            </a: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71,</a:t>
            </a:r>
            <a:b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часы работы: с 8-00 до 12-00 с 13-00 до 17-00,</a:t>
            </a:r>
            <a:b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телефон </a:t>
            </a:r>
            <a:r>
              <a:rPr lang="en-US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296 29 91, </a:t>
            </a: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296 26 51, </a:t>
            </a:r>
            <a:b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адрес электронной почты: </a:t>
            </a:r>
            <a:r>
              <a:rPr lang="en-US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feu</a:t>
            </a: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@permraion.ru, </a:t>
            </a:r>
            <a:b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официальный сайт http://feu.permraion.ru/</a:t>
            </a:r>
            <a:b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400" b="1" dirty="0">
                <a:latin typeface="Times New Roman" pitchFamily="18" charset="0"/>
                <a:cs typeface="Times New Roman" pitchFamily="18" charset="0"/>
              </a:rPr>
            </a:br>
            <a:endParaRPr lang="ru-RU" alt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283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AF4B44C9-74F5-4B73-BFA0-31147C5E70A3}" type="slidenum">
              <a:rPr lang="ru-RU" altLang="ru-RU" sz="1800" smtClean="0">
                <a:solidFill>
                  <a:srgbClr val="FFFFFF"/>
                </a:solidFill>
              </a:rPr>
              <a:pPr/>
              <a:t>87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96258" name="Picture 2" descr="https://supportit.ru/img/contact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797152"/>
            <a:ext cx="3600400" cy="166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24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Номер слайда 2">
            <a:extLst>
              <a:ext uri="{FF2B5EF4-FFF2-40B4-BE49-F238E27FC236}">
                <a16:creationId xmlns="" xmlns:a16="http://schemas.microsoft.com/office/drawing/2014/main" id="{1C16E2ED-0E3D-4A12-BA16-CE3FC6FE5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905E3521-80DB-4D0E-973E-85DB75469D82}" type="slidenum">
              <a:rPr lang="ru-RU" altLang="ru-RU" sz="1800">
                <a:solidFill>
                  <a:srgbClr val="FFFFFF"/>
                </a:solidFill>
              </a:rPr>
              <a:pPr/>
              <a:t>88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95235" name="Rectangle 3">
            <a:extLst>
              <a:ext uri="{FF2B5EF4-FFF2-40B4-BE49-F238E27FC236}">
                <a16:creationId xmlns="" xmlns:a16="http://schemas.microsoft.com/office/drawing/2014/main" id="{BDCACEEC-AFD4-4CDA-BA22-AB8645CC3AB7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957263" y="2565400"/>
            <a:ext cx="7581900" cy="3124200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ru-RU" altLang="ru-RU" sz="4400" b="1">
                <a:latin typeface="Times New Roman" panose="02020603050405020304" pitchFamily="18" charset="0"/>
              </a:rPr>
              <a:t>Спасибо за внимание!</a:t>
            </a:r>
          </a:p>
        </p:txBody>
      </p:sp>
      <p:sp>
        <p:nvSpPr>
          <p:cNvPr id="95236" name="Нижний колонтитул 4">
            <a:extLst>
              <a:ext uri="{FF2B5EF4-FFF2-40B4-BE49-F238E27FC236}">
                <a16:creationId xmlns="" xmlns:a16="http://schemas.microsoft.com/office/drawing/2014/main" id="{6CEF3E0E-B291-4425-AAF8-5EC88022E810}"/>
              </a:ext>
            </a:extLst>
          </p:cNvPr>
          <p:cNvSpPr txBox="1">
            <a:spLocks noGrp="1"/>
          </p:cNvSpPr>
          <p:nvPr/>
        </p:nvSpPr>
        <p:spPr bwMode="auto">
          <a:xfrm>
            <a:off x="3071813" y="6357938"/>
            <a:ext cx="3352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sz="1200">
              <a:solidFill>
                <a:srgbClr val="045C75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="" xmlns:a16="http://schemas.microsoft.com/office/drawing/2014/main" id="{1297BD3C-4986-46DD-9303-37175D7CD6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 rot="10800000" flipV="1">
            <a:off x="1835696" y="549275"/>
            <a:ext cx="7056782" cy="935038"/>
          </a:xfrm>
        </p:spPr>
        <p:txBody>
          <a:bodyPr/>
          <a:lstStyle/>
          <a:p>
            <a:pPr algn="ctr" eaLnBrk="1" hangingPunct="1"/>
            <a:r>
              <a:rPr lang="ru-RU" altLang="ru-RU" sz="2400" b="1" dirty="0"/>
              <a:t>Схема межбюджетного регулирования бюджета Пермского муниципального района </a:t>
            </a:r>
          </a:p>
        </p:txBody>
      </p:sp>
      <p:graphicFrame>
        <p:nvGraphicFramePr>
          <p:cNvPr id="12331" name="Group 43">
            <a:extLst>
              <a:ext uri="{FF2B5EF4-FFF2-40B4-BE49-F238E27FC236}">
                <a16:creationId xmlns="" xmlns:a16="http://schemas.microsoft.com/office/drawing/2014/main" id="{DAEB10EA-1912-4849-9FE7-60BC8693CB6E}"/>
              </a:ext>
            </a:extLst>
          </p:cNvPr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655544296"/>
              </p:ext>
            </p:extLst>
          </p:nvPr>
        </p:nvGraphicFramePr>
        <p:xfrm>
          <a:off x="500062" y="1610786"/>
          <a:ext cx="8392417" cy="4542784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378390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0425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0425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80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Параметры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</a:t>
                      </a: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702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НДФЛ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73,1714% =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30 % +43,1714 (доп. норматив)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60,2273% </a:t>
                      </a: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=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30 % 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+30,2273 </a:t>
                      </a: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(доп. норматив)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420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Акцизы (дифференцированный норматив)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0,1439 </a:t>
                      </a: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0,143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888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Транспортный налог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100 %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100 %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702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60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100 %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60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100 %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702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аренды и продажи земли, государственная собственность на которые не разграничена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60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100 %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60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100 %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611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Плата за негативное воздействие на окружающую среду</a:t>
                      </a: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60 %</a:t>
                      </a: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60 %</a:t>
                      </a:r>
                    </a:p>
                  </a:txBody>
                  <a:tcPr marL="91439" marR="91439" horzOverflow="overflow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0484" name="Прямоугольник 1">
            <a:extLst>
              <a:ext uri="{FF2B5EF4-FFF2-40B4-BE49-F238E27FC236}">
                <a16:creationId xmlns="" xmlns:a16="http://schemas.microsoft.com/office/drawing/2014/main" id="{B8DE118E-3DC5-451A-8E08-8AFC32A87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2813" y="-15875"/>
            <a:ext cx="3603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140D53A-C85F-4352-A3B1-26C3FD064B53}" type="slidenum">
              <a:rPr lang="ru-RU" altLang="ru-RU" sz="1800">
                <a:solidFill>
                  <a:schemeClr val="bg1"/>
                </a:solidFill>
              </a:rPr>
              <a:pPr eaLnBrk="1" hangingPunct="1"/>
              <a:t>9</a:t>
            </a:fld>
            <a:endParaRPr lang="ru-RU" altLang="ru-RU" sz="1800">
              <a:solidFill>
                <a:schemeClr val="bg1"/>
              </a:solidFill>
            </a:endParaRPr>
          </a:p>
        </p:txBody>
      </p:sp>
      <p:sp>
        <p:nvSpPr>
          <p:cNvPr id="20485" name="Номер слайда 1">
            <a:extLst>
              <a:ext uri="{FF2B5EF4-FFF2-40B4-BE49-F238E27FC236}">
                <a16:creationId xmlns="" xmlns:a16="http://schemas.microsoft.com/office/drawing/2014/main" id="{485AC396-041E-458D-BE7B-5E6A6421C6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501DECF2-5267-4A3E-8B2E-6B751D17D229}" type="slidenum">
              <a:rPr lang="ru-RU" altLang="ru-RU" sz="1800">
                <a:solidFill>
                  <a:srgbClr val="FFFFFF"/>
                </a:solidFill>
              </a:rPr>
              <a:pPr/>
              <a:t>9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20487" name="Picture 7">
            <a:extLst>
              <a:ext uri="{FF2B5EF4-FFF2-40B4-BE49-F238E27FC236}">
                <a16:creationId xmlns="" xmlns:a16="http://schemas.microsoft.com/office/drawing/2014/main" id="{37FF4397-5ACB-4186-AE58-CBC15497D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1619672" cy="121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2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2_Поток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47995</TotalTime>
  <Words>7670</Words>
  <Application>Microsoft Office PowerPoint</Application>
  <PresentationFormat>Экран (4:3)</PresentationFormat>
  <Paragraphs>1864</Paragraphs>
  <Slides>88</Slides>
  <Notes>43</Notes>
  <HiddenSlides>0</HiddenSlides>
  <MMClips>0</MMClips>
  <ScaleCrop>false</ScaleCrop>
  <HeadingPairs>
    <vt:vector size="6" baseType="variant"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88</vt:i4>
      </vt:variant>
    </vt:vector>
  </HeadingPairs>
  <TitlesOfParts>
    <vt:vector size="92" baseType="lpstr">
      <vt:lpstr>2_Поток</vt:lpstr>
      <vt:lpstr>Городская</vt:lpstr>
      <vt:lpstr>1_Городская</vt:lpstr>
      <vt:lpstr>Диаграмма Microsoft Excel</vt:lpstr>
      <vt:lpstr>Презентация PowerPoint</vt:lpstr>
      <vt:lpstr>Общая характеристика муниципального образования «Пермский муниципальный район»</vt:lpstr>
      <vt:lpstr>Процесс формирования проекта бюджета</vt:lpstr>
      <vt:lpstr>Гражданин и его участие в бюджетном процессе</vt:lpstr>
      <vt:lpstr>Основные понятия бюджета</vt:lpstr>
      <vt:lpstr>Презентация PowerPoint</vt:lpstr>
      <vt:lpstr>Прогноз социально-экономического развития Пермского района на 2021 - 2024 годы, млн руб.</vt:lpstr>
      <vt:lpstr>Презентация PowerPoint</vt:lpstr>
      <vt:lpstr>Схема межбюджетного регулирования бюджета Пермского муниципального района </vt:lpstr>
      <vt:lpstr>Презентация PowerPoint</vt:lpstr>
      <vt:lpstr>Презентация PowerPoint</vt:lpstr>
      <vt:lpstr>Динамика доходов бюджета  Пермского муниципального района на 2021-2024 годы</vt:lpstr>
      <vt:lpstr>Структура доходов бюджета  Пермского муниципального района  на 2021-2024 годы, %</vt:lpstr>
      <vt:lpstr>Структура налоговых и неналоговых доходов бюджета  Пермского муниципального района на 2022 год, %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Динамика поступления доходов от использования и реализации имущества и земли бюджета  Пермского муниципального района на 2021-2024 годы</vt:lpstr>
      <vt:lpstr>Презентация PowerPoint</vt:lpstr>
      <vt:lpstr>Основные подходы к формированию расходов бюджета на 2022 – 2024 годы</vt:lpstr>
      <vt:lpstr>Презентация PowerPoint</vt:lpstr>
      <vt:lpstr>Презентация PowerPoint</vt:lpstr>
      <vt:lpstr>Выполнение Указов Президента РФ по педагогическим работникам образовательных учреждений и работникам учреждений культуры</vt:lpstr>
      <vt:lpstr>Структура расходов бюджета Пермского муниципального района   на 2022-2024 годы, млн руб.</vt:lpstr>
      <vt:lpstr>Структура расходов бюджета                                            Пермского муниципального района на 2022 год</vt:lpstr>
      <vt:lpstr>Расходы на реализацию муниципальных программ 2022 год, млн руб.</vt:lpstr>
      <vt:lpstr>Распределение бюджетных ассигнований по группам видов расходов бюджета на 2021-2022 гг., млн руб.</vt:lpstr>
      <vt:lpstr>Распределение бюджетных ассигнований по ведомствам на 2021-2022 гг., млн руб.  </vt:lpstr>
      <vt:lpstr>Расходы на содержание органов местного самоуправления, тыс.руб.</vt:lpstr>
      <vt:lpstr>Презентация PowerPoint</vt:lpstr>
      <vt:lpstr>Презентация PowerPoint</vt:lpstr>
      <vt:lpstr>Программа  «Развитие системы образования Пермского муниципального района»,  тыс. руб. </vt:lpstr>
      <vt:lpstr>Презентация PowerPoint</vt:lpstr>
      <vt:lpstr>Презентация PowerPoint</vt:lpstr>
      <vt:lpstr>Подпрограмма «Развитие системы дошкольного образования», за счет средств местного бюджета, тыс. руб.</vt:lpstr>
      <vt:lpstr>Подпрограмма «Развитие системы начального общего, основного общего, среднего общего образования Пермского муниципального района», за счет средств местного бюджета, тыс.руб.</vt:lpstr>
      <vt:lpstr>Подпрограмма «Развитие системы воспитания и дополнительного образования Пермского муниципального района», за счет средств местного бюджета, тыс. руб.</vt:lpstr>
      <vt:lpstr>Подпрограмма «Образовательная среда нового поколения» за счет средств местного бюджета, тыс.руб.</vt:lpstr>
      <vt:lpstr>Подпрограмма «Обеспечение реализации Программы и прочие мероприятия в области образования», за счет средств местного бюджета, тыс. руб.</vt:lpstr>
      <vt:lpstr>Программа  «Развитие сферы культуры Пермского муниципального района»</vt:lpstr>
      <vt:lpstr>Основные мероприятия муниципальной программы «Развитие сферы культуры Пермского муниципального района», тыс. руб.</vt:lpstr>
      <vt:lpstr>Основные мероприятия муниципальной программы «Развитие сферы культуры Пермского муниципального района», тыс. руб. (продолжение)</vt:lpstr>
      <vt:lpstr>Программа  «Обеспечение безопасности населения и территории Пермского муниципального района»</vt:lpstr>
      <vt:lpstr>Программа «Обеспечение безопасности населения и территории Пермского муниципального района», тыс. руб.</vt:lpstr>
      <vt:lpstr>Программа  «Развитие отдельных направлений социальной сферы Пермского муниципального района»</vt:lpstr>
      <vt:lpstr>Программа  «Развитие отдельных направлений социальной сферы Пермского муниципального района», тыс.руб.</vt:lpstr>
      <vt:lpstr>Презентация PowerPoint</vt:lpstr>
      <vt:lpstr>Программа   «Развитие молодежной политики, физической культуры и спорта в Пермском муниципальном районе»</vt:lpstr>
      <vt:lpstr>Программа   «Развитие молодежной политики, физической культуры и спорта в Пермском муниципальном районе», тыс. руб.</vt:lpstr>
      <vt:lpstr>Презентация PowerPoint</vt:lpstr>
      <vt:lpstr>Презентация PowerPoint</vt:lpstr>
      <vt:lpstr>Программа  «Совершенствование муниципального управления Пермского муниципального района»</vt:lpstr>
      <vt:lpstr>Программа «Совершенствование муниципального управления Пермского муниципального района», тыс. руб.</vt:lpstr>
      <vt:lpstr>продолжение</vt:lpstr>
      <vt:lpstr>Программа  «Управление муниципальными финансами и муниципальным долгом Пермского муниципального района»</vt:lpstr>
      <vt:lpstr>Программа «Управление муниципальными финансами и муниципальным долгом Пермского муниципального района», тыс. руб.</vt:lpstr>
      <vt:lpstr>Сравнение схем межбюджетного регулирования бюджетов сельских поселений, тыс. руб.</vt:lpstr>
      <vt:lpstr>Корректирующие коэффициенты, применяемые при расчете дотации на выравнивание бюджетной обеспеченности</vt:lpstr>
      <vt:lpstr>Объем дотаций на выравнивание бюджетной обеспеченности поселений, тыс. руб.</vt:lpstr>
      <vt:lpstr>Бюджетная обеспеченность сельских поселений на 2022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Программа «Развитие дорожного хозяйства и благоустройства Пермского муниципального района», тыс. руб.</vt:lpstr>
      <vt:lpstr>Дорожный фонд Пермского муниципального района, тыс. руб.</vt:lpstr>
      <vt:lpstr>Презентация PowerPoint</vt:lpstr>
      <vt:lpstr>Программа «Охрана окружающей среды в Пермском муниципальном районе», тыс. руб.</vt:lpstr>
      <vt:lpstr>Презентация PowerPoint</vt:lpstr>
      <vt:lpstr>Презентация PowerPoint</vt:lpstr>
      <vt:lpstr>Программа «Экономическое развитие Пермского муниципального района», тыс. руб.</vt:lpstr>
      <vt:lpstr>Презентация PowerPoint</vt:lpstr>
      <vt:lpstr>Программа «Сельское хозяйство и комплексное развитие сельских территорий Пермского муниципального района», тыс. руб.</vt:lpstr>
      <vt:lpstr>Презентация PowerPoint</vt:lpstr>
      <vt:lpstr>Программа «Управление земельными ресурсами и имуществом  Пермского муниципального района», тыс. руб.</vt:lpstr>
      <vt:lpstr>Презентация PowerPoint</vt:lpstr>
      <vt:lpstr>Программа «Градостроительная политика  Пермского муниципального района», тыс. руб.</vt:lpstr>
      <vt:lpstr>Презентация PowerPoint</vt:lpstr>
      <vt:lpstr>Мероприятия развития на 2022 год, тыс. руб.</vt:lpstr>
      <vt:lpstr>Мероприятия развития на 2022 год, тыс. руб.</vt:lpstr>
      <vt:lpstr>Мероприятия развития на 2022 год, тыс. руб.</vt:lpstr>
      <vt:lpstr>Резервный фонд администрации  2022 год – 20 000,0 тыс. рублей (0,37%*), 2023 год – 8 000,0 тыс. рублей (0,18%*) 2024 год – 8 000,0 тыс. рублей (0,18%*) </vt:lpstr>
      <vt:lpstr>Контактная информация  Финансово-экономическое управление администрации  Пермского муниципального района  Почтовый адрес: 614065, г. Пермь,  ул. Верхне-Муллинская, 71, часы работы: с 8-00 до 12-00 с 13-00 до 17-00, телефон 296 29 91, 296 26 51,  адрес электронной почты: feu@permraion.ru,  официальный сайт http://feu.permraion.ru/  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Министерства финансов Пермского края  о работе в 2007 году  и планах на 2008 год</dc:title>
  <dc:creator>User</dc:creator>
  <cp:lastModifiedBy>Косых Ирина Федоровна</cp:lastModifiedBy>
  <cp:revision>2158</cp:revision>
  <cp:lastPrinted>2021-12-27T05:09:31Z</cp:lastPrinted>
  <dcterms:created xsi:type="dcterms:W3CDTF">2008-02-28T03:10:36Z</dcterms:created>
  <dcterms:modified xsi:type="dcterms:W3CDTF">2022-01-13T08:07:24Z</dcterms:modified>
</cp:coreProperties>
</file>